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6" r:id="rId3"/>
    <p:sldId id="267" r:id="rId4"/>
    <p:sldId id="303" r:id="rId5"/>
    <p:sldId id="304" r:id="rId6"/>
    <p:sldId id="299" r:id="rId7"/>
    <p:sldId id="300" r:id="rId8"/>
    <p:sldId id="297" r:id="rId9"/>
    <p:sldId id="301" r:id="rId10"/>
    <p:sldId id="306" r:id="rId11"/>
    <p:sldId id="305" r:id="rId12"/>
    <p:sldId id="298"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0"/>
      </p:cViewPr>
      <p:guideLst>
        <p:guide orient="horz" pos="2160"/>
        <p:guide pos="2880"/>
      </p:guideLst>
    </p:cSldViewPr>
  </p:slideViewPr>
  <p:notesTextViewPr>
    <p:cViewPr>
      <p:scale>
        <a:sx n="1" d="1"/>
        <a:sy n="1" d="1"/>
      </p:scale>
      <p:origin x="0" y="0"/>
    </p:cViewPr>
  </p:notesTextViewPr>
  <p:sorterViewPr>
    <p:cViewPr>
      <p:scale>
        <a:sx n="200" d="100"/>
        <a:sy n="200" d="100"/>
      </p:scale>
      <p:origin x="0" y="261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AAA95B-7C24-4ED7-9FE6-C41CC56035C2}" type="datetimeFigureOut">
              <a:rPr kumimoji="1" lang="ja-JP" altLang="en-US" smtClean="0"/>
              <a:pPr/>
              <a:t>2013/8/27</a:t>
            </a:fld>
            <a:endParaRPr kumimoji="1" lang="ja-JP" altLang="en-US" dirty="0"/>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F72BDC-B7FA-468A-88D2-F000B5A562D5}" type="slidenum">
              <a:rPr kumimoji="1" lang="ja-JP" altLang="en-US" smtClean="0"/>
              <a:pPr/>
              <a:t>‹#›</a:t>
            </a:fld>
            <a:endParaRPr kumimoji="1" lang="ja-JP" altLang="en-US" dirty="0"/>
          </a:p>
        </p:txBody>
      </p:sp>
    </p:spTree>
    <p:extLst>
      <p:ext uri="{BB962C8B-B14F-4D97-AF65-F5344CB8AC3E}">
        <p14:creationId xmlns:p14="http://schemas.microsoft.com/office/powerpoint/2010/main" val="27490727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43000" y="685800"/>
            <a:ext cx="4572000" cy="3429000"/>
          </a:xfrm>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3AC0F07-C720-4E34-BC81-616B2FD7FB45}" type="datetimeFigureOut">
              <a:rPr kumimoji="1" lang="ja-JP" altLang="en-US" smtClean="0"/>
              <a:pPr/>
              <a:t>2013/8/27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873671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AC0F07-C720-4E34-BC81-616B2FD7FB45}" type="datetimeFigureOut">
              <a:rPr kumimoji="1" lang="ja-JP" altLang="en-US" smtClean="0"/>
              <a:pPr/>
              <a:t>2013/8/27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353474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AC0F07-C720-4E34-BC81-616B2FD7FB45}" type="datetimeFigureOut">
              <a:rPr kumimoji="1" lang="ja-JP" altLang="en-US" smtClean="0"/>
              <a:pPr/>
              <a:t>2013/8/27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2758473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AC0F07-C720-4E34-BC81-616B2FD7FB45}" type="datetimeFigureOut">
              <a:rPr kumimoji="1" lang="ja-JP" altLang="en-US" smtClean="0"/>
              <a:pPr/>
              <a:t>2013/8/27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293432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3AC0F07-C720-4E34-BC81-616B2FD7FB45}" type="datetimeFigureOut">
              <a:rPr kumimoji="1" lang="ja-JP" altLang="en-US" smtClean="0"/>
              <a:pPr/>
              <a:t>2013/8/27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851767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AC0F07-C720-4E34-BC81-616B2FD7FB45}" type="datetimeFigureOut">
              <a:rPr kumimoji="1" lang="ja-JP" altLang="en-US" smtClean="0"/>
              <a:pPr/>
              <a:t>2013/8/27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3668593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3AC0F07-C720-4E34-BC81-616B2FD7FB45}" type="datetimeFigureOut">
              <a:rPr kumimoji="1" lang="ja-JP" altLang="en-US" smtClean="0"/>
              <a:pPr/>
              <a:t>2013/8/27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129597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3AC0F07-C720-4E34-BC81-616B2FD7FB45}" type="datetimeFigureOut">
              <a:rPr kumimoji="1" lang="ja-JP" altLang="en-US" smtClean="0"/>
              <a:pPr/>
              <a:t>2013/8/27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42019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3AC0F07-C720-4E34-BC81-616B2FD7FB45}" type="datetimeFigureOut">
              <a:rPr kumimoji="1" lang="ja-JP" altLang="en-US" smtClean="0"/>
              <a:pPr/>
              <a:t>2013/8/27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1963446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AC0F07-C720-4E34-BC81-616B2FD7FB45}" type="datetimeFigureOut">
              <a:rPr kumimoji="1" lang="ja-JP" altLang="en-US" smtClean="0"/>
              <a:pPr/>
              <a:t>2013/8/27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3795075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AC0F07-C720-4E34-BC81-616B2FD7FB45}" type="datetimeFigureOut">
              <a:rPr kumimoji="1" lang="ja-JP" altLang="en-US" smtClean="0"/>
              <a:pPr/>
              <a:t>2013/8/27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2154084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0F07-C720-4E34-BC81-616B2FD7FB45}" type="datetimeFigureOut">
              <a:rPr kumimoji="1" lang="ja-JP" altLang="en-US" smtClean="0"/>
              <a:pPr/>
              <a:t>2013/8/27</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6862DA-2457-4429-8541-F4EC725D7C17}" type="slidenum">
              <a:rPr kumimoji="1" lang="ja-JP" altLang="en-US" smtClean="0"/>
              <a:pPr/>
              <a:t>‹#›</a:t>
            </a:fld>
            <a:endParaRPr kumimoji="1" lang="ja-JP" altLang="en-US" dirty="0"/>
          </a:p>
        </p:txBody>
      </p:sp>
    </p:spTree>
    <p:extLst>
      <p:ext uri="{BB962C8B-B14F-4D97-AF65-F5344CB8AC3E}">
        <p14:creationId xmlns:p14="http://schemas.microsoft.com/office/powerpoint/2010/main" val="1698039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124745"/>
            <a:ext cx="7772400" cy="4536503"/>
          </a:xfrm>
        </p:spPr>
        <p:txBody>
          <a:bodyPr>
            <a:normAutofit/>
          </a:bodyPr>
          <a:lstStyle/>
          <a:p>
            <a:r>
              <a:rPr kumimoji="1" lang="ja-JP" altLang="en-US" sz="4000" dirty="0" smtClean="0">
                <a:latin typeface="HGP創英角ｺﾞｼｯｸUB" pitchFamily="50" charset="-128"/>
                <a:ea typeface="HGP創英角ｺﾞｼｯｸUB" pitchFamily="50" charset="-128"/>
                <a:cs typeface="Arial" pitchFamily="34" charset="0"/>
              </a:rPr>
              <a:t>平成</a:t>
            </a:r>
            <a:r>
              <a:rPr kumimoji="1" lang="en-US" altLang="ja-JP" sz="4000" dirty="0" smtClean="0">
                <a:latin typeface="HGP創英角ｺﾞｼｯｸUB" pitchFamily="50" charset="-128"/>
                <a:ea typeface="HGP創英角ｺﾞｼｯｸUB" pitchFamily="50" charset="-128"/>
                <a:cs typeface="Arial" pitchFamily="34" charset="0"/>
              </a:rPr>
              <a:t>25</a:t>
            </a:r>
            <a:r>
              <a:rPr kumimoji="1" lang="ja-JP" altLang="en-US" sz="4000" dirty="0" smtClean="0">
                <a:latin typeface="HGP創英角ｺﾞｼｯｸUB" pitchFamily="50" charset="-128"/>
                <a:ea typeface="HGP創英角ｺﾞｼｯｸUB" pitchFamily="50" charset="-128"/>
                <a:cs typeface="Arial" pitchFamily="34" charset="0"/>
              </a:rPr>
              <a:t>年度　計算科学技術部会</a:t>
            </a:r>
            <a:r>
              <a:rPr kumimoji="1" lang="en-US" altLang="ja-JP" sz="4000" dirty="0" smtClean="0">
                <a:latin typeface="HGP創英角ｺﾞｼｯｸUB" pitchFamily="50" charset="-128"/>
                <a:ea typeface="HGP創英角ｺﾞｼｯｸUB" pitchFamily="50" charset="-128"/>
                <a:cs typeface="Arial" pitchFamily="34" charset="0"/>
              </a:rPr>
              <a:t/>
            </a:r>
            <a:br>
              <a:rPr kumimoji="1" lang="en-US" altLang="ja-JP" sz="4000" dirty="0" smtClean="0">
                <a:latin typeface="HGP創英角ｺﾞｼｯｸUB" pitchFamily="50" charset="-128"/>
                <a:ea typeface="HGP創英角ｺﾞｼｯｸUB" pitchFamily="50" charset="-128"/>
                <a:cs typeface="Arial" pitchFamily="34" charset="0"/>
              </a:rPr>
            </a:br>
            <a:r>
              <a:rPr lang="en-US" altLang="ja-JP" sz="4000" dirty="0">
                <a:latin typeface="HGP創英角ｺﾞｼｯｸUB" pitchFamily="50" charset="-128"/>
                <a:ea typeface="HGP創英角ｺﾞｼｯｸUB" pitchFamily="50" charset="-128"/>
                <a:cs typeface="Arial" pitchFamily="34" charset="0"/>
              </a:rPr>
              <a:t/>
            </a:r>
            <a:br>
              <a:rPr lang="en-US" altLang="ja-JP" sz="4000" dirty="0">
                <a:latin typeface="HGP創英角ｺﾞｼｯｸUB" pitchFamily="50" charset="-128"/>
                <a:ea typeface="HGP創英角ｺﾞｼｯｸUB" pitchFamily="50" charset="-128"/>
                <a:cs typeface="Arial" pitchFamily="34" charset="0"/>
              </a:rPr>
            </a:br>
            <a:r>
              <a:rPr lang="ja-JP" altLang="en-US" sz="4000" dirty="0" smtClean="0">
                <a:latin typeface="HGP創英角ｺﾞｼｯｸUB" pitchFamily="50" charset="-128"/>
                <a:ea typeface="HGP創英角ｺﾞｼｯｸUB" pitchFamily="50" charset="-128"/>
                <a:cs typeface="Arial" pitchFamily="34" charset="0"/>
              </a:rPr>
              <a:t>第</a:t>
            </a:r>
            <a:r>
              <a:rPr lang="en-US" altLang="ja-JP" sz="4000" dirty="0" smtClean="0">
                <a:latin typeface="HGP創英角ｺﾞｼｯｸUB" pitchFamily="50" charset="-128"/>
                <a:ea typeface="HGP創英角ｺﾞｼｯｸUB" pitchFamily="50" charset="-128"/>
                <a:cs typeface="Arial" pitchFamily="34" charset="0"/>
              </a:rPr>
              <a:t>14</a:t>
            </a:r>
            <a:r>
              <a:rPr lang="ja-JP" altLang="en-US" sz="4000" dirty="0" smtClean="0">
                <a:latin typeface="HGP創英角ｺﾞｼｯｸUB" pitchFamily="50" charset="-128"/>
                <a:ea typeface="HGP創英角ｺﾞｼｯｸUB" pitchFamily="50" charset="-128"/>
                <a:cs typeface="Arial" pitchFamily="34" charset="0"/>
              </a:rPr>
              <a:t>回全体会議</a:t>
            </a:r>
            <a:endParaRPr kumimoji="1" lang="ja-JP" altLang="en-US" sz="4000" dirty="0">
              <a:latin typeface="HGP創英角ｺﾞｼｯｸUB" pitchFamily="50" charset="-128"/>
              <a:ea typeface="HGP創英角ｺﾞｼｯｸUB" pitchFamily="50" charset="-128"/>
              <a:cs typeface="Arial" pitchFamily="34" charset="0"/>
            </a:endParaRPr>
          </a:p>
        </p:txBody>
      </p:sp>
      <p:sp>
        <p:nvSpPr>
          <p:cNvPr id="4" name="テキスト ボックス 3"/>
          <p:cNvSpPr txBox="1"/>
          <p:nvPr/>
        </p:nvSpPr>
        <p:spPr>
          <a:xfrm>
            <a:off x="5525702" y="0"/>
            <a:ext cx="3469219" cy="646331"/>
          </a:xfrm>
          <a:prstGeom prst="rect">
            <a:avLst/>
          </a:prstGeom>
          <a:noFill/>
        </p:spPr>
        <p:txBody>
          <a:bodyPr wrap="none" rtlCol="0">
            <a:spAutoFit/>
          </a:bodyPr>
          <a:lstStyle/>
          <a:p>
            <a:r>
              <a:rPr lang="en-US" altLang="ja-JP" b="1" dirty="0" smtClean="0">
                <a:latin typeface="+mj-ea"/>
                <a:ea typeface="+mj-ea"/>
              </a:rPr>
              <a:t>2013</a:t>
            </a:r>
            <a:r>
              <a:rPr lang="ja-JP" altLang="en-US" b="1" dirty="0" smtClean="0">
                <a:latin typeface="+mj-ea"/>
                <a:ea typeface="+mj-ea"/>
              </a:rPr>
              <a:t>年</a:t>
            </a:r>
            <a:r>
              <a:rPr lang="en-US" altLang="ja-JP" b="1" dirty="0" smtClean="0">
                <a:latin typeface="+mj-ea"/>
                <a:ea typeface="+mj-ea"/>
              </a:rPr>
              <a:t>9</a:t>
            </a:r>
            <a:r>
              <a:rPr lang="ja-JP" altLang="en-US" b="1" dirty="0" smtClean="0">
                <a:latin typeface="+mj-ea"/>
                <a:ea typeface="+mj-ea"/>
              </a:rPr>
              <a:t>月</a:t>
            </a:r>
            <a:r>
              <a:rPr lang="en-US" altLang="ja-JP" b="1" dirty="0" smtClean="0">
                <a:latin typeface="+mj-ea"/>
                <a:ea typeface="+mj-ea"/>
              </a:rPr>
              <a:t>3</a:t>
            </a:r>
            <a:r>
              <a:rPr lang="ja-JP" altLang="en-US" b="1" dirty="0" smtClean="0">
                <a:latin typeface="+mj-ea"/>
                <a:ea typeface="+mj-ea"/>
              </a:rPr>
              <a:t>日（火）　</a:t>
            </a:r>
            <a:r>
              <a:rPr lang="en-US" altLang="ja-JP" b="1" dirty="0" smtClean="0">
                <a:latin typeface="+mj-ea"/>
                <a:ea typeface="+mj-ea"/>
              </a:rPr>
              <a:t>12:00</a:t>
            </a:r>
            <a:r>
              <a:rPr lang="ja-JP" altLang="en-US" b="1" dirty="0" smtClean="0">
                <a:latin typeface="+mj-ea"/>
                <a:ea typeface="+mj-ea"/>
              </a:rPr>
              <a:t>～</a:t>
            </a:r>
            <a:r>
              <a:rPr lang="en-US" altLang="ja-JP" b="1" dirty="0" smtClean="0">
                <a:latin typeface="+mj-ea"/>
                <a:ea typeface="+mj-ea"/>
              </a:rPr>
              <a:t>13:00</a:t>
            </a:r>
          </a:p>
          <a:p>
            <a:r>
              <a:rPr lang="ja-JP" altLang="en-US" b="1" dirty="0" smtClean="0">
                <a:latin typeface="+mj-ea"/>
                <a:ea typeface="+mj-ea"/>
              </a:rPr>
              <a:t>於</a:t>
            </a:r>
            <a:r>
              <a:rPr lang="ja-JP" altLang="en-US" b="1" dirty="0">
                <a:latin typeface="+mj-ea"/>
                <a:ea typeface="+mj-ea"/>
              </a:rPr>
              <a:t>　</a:t>
            </a:r>
            <a:r>
              <a:rPr lang="ja-JP" altLang="en-US" b="1" dirty="0" smtClean="0">
                <a:latin typeface="+mj-ea"/>
                <a:ea typeface="+mj-ea"/>
              </a:rPr>
              <a:t>八戸工業大学</a:t>
            </a:r>
            <a:endParaRPr kumimoji="1" lang="ja-JP" altLang="en-US" dirty="0">
              <a:latin typeface="+mj-ea"/>
              <a:ea typeface="+mj-ea"/>
            </a:endParaRPr>
          </a:p>
        </p:txBody>
      </p:sp>
    </p:spTree>
    <p:extLst>
      <p:ext uri="{BB962C8B-B14F-4D97-AF65-F5344CB8AC3E}">
        <p14:creationId xmlns:p14="http://schemas.microsoft.com/office/powerpoint/2010/main" val="2254960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a:xfrm>
            <a:off x="457200" y="274638"/>
            <a:ext cx="8229600" cy="777875"/>
          </a:xfrm>
          <a:noFill/>
        </p:spPr>
        <p:txBody>
          <a:bodyPr>
            <a:normAutofit/>
          </a:bodyPr>
          <a:lstStyle/>
          <a:p>
            <a:r>
              <a:rPr lang="en-US" altLang="ja-JP" dirty="0" smtClean="0"/>
              <a:t>【</a:t>
            </a:r>
            <a:r>
              <a:rPr lang="ja-JP" altLang="en-US" dirty="0"/>
              <a:t>第</a:t>
            </a:r>
            <a:r>
              <a:rPr lang="en-US" altLang="ja-JP" dirty="0"/>
              <a:t>1</a:t>
            </a:r>
            <a:r>
              <a:rPr lang="ja-JP" altLang="en-US" dirty="0"/>
              <a:t>回若手交流フォーラム</a:t>
            </a:r>
            <a:r>
              <a:rPr lang="en-US" altLang="ja-JP" dirty="0" smtClean="0"/>
              <a:t>】</a:t>
            </a:r>
          </a:p>
        </p:txBody>
      </p:sp>
      <p:sp>
        <p:nvSpPr>
          <p:cNvPr id="155652" name="スライド番号プレースホルダ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fld id="{D2E04ADF-FF09-4FFB-A52B-6F57792807FF}" type="slidenum">
              <a:rPr lang="en-US" altLang="ja-JP" sz="1400"/>
              <a:pPr algn="r" eaLnBrk="1" hangingPunct="1"/>
              <a:t>10</a:t>
            </a:fld>
            <a:endParaRPr lang="en-US" altLang="ja-JP" sz="1400"/>
          </a:p>
        </p:txBody>
      </p:sp>
      <p:sp>
        <p:nvSpPr>
          <p:cNvPr id="2" name="テキスト ボックス 1"/>
          <p:cNvSpPr txBox="1"/>
          <p:nvPr/>
        </p:nvSpPr>
        <p:spPr>
          <a:xfrm>
            <a:off x="0" y="1340768"/>
            <a:ext cx="9036496" cy="2246769"/>
          </a:xfrm>
          <a:prstGeom prst="rect">
            <a:avLst/>
          </a:prstGeom>
          <a:noFill/>
        </p:spPr>
        <p:txBody>
          <a:bodyPr wrap="square" rtlCol="0">
            <a:spAutoFit/>
          </a:bodyPr>
          <a:lstStyle/>
          <a:p>
            <a:r>
              <a:rPr lang="en-US" altLang="ja-JP" sz="2000" dirty="0" smtClean="0">
                <a:solidFill>
                  <a:srgbClr val="333399"/>
                </a:solidFill>
                <a:latin typeface="ＭＳ ゴシック" pitchFamily="49" charset="-128"/>
                <a:ea typeface="ＭＳ ゴシック" pitchFamily="49" charset="-128"/>
              </a:rPr>
              <a:t>【</a:t>
            </a:r>
            <a:r>
              <a:rPr lang="ja-JP" altLang="en-US" sz="2000" dirty="0" smtClean="0">
                <a:solidFill>
                  <a:srgbClr val="333399"/>
                </a:solidFill>
                <a:latin typeface="ＭＳ ゴシック" pitchFamily="49" charset="-128"/>
                <a:ea typeface="ＭＳ ゴシック" pitchFamily="49" charset="-128"/>
              </a:rPr>
              <a:t>主　催</a:t>
            </a:r>
            <a:r>
              <a:rPr lang="en-US" altLang="ja-JP" sz="2000" dirty="0" smtClean="0">
                <a:solidFill>
                  <a:srgbClr val="333399"/>
                </a:solidFill>
                <a:latin typeface="ＭＳ ゴシック" pitchFamily="49" charset="-128"/>
                <a:ea typeface="ＭＳ ゴシック" pitchFamily="49" charset="-128"/>
              </a:rPr>
              <a:t>】</a:t>
            </a:r>
            <a:r>
              <a:rPr lang="ja-JP" altLang="en-US" sz="2000" dirty="0" smtClean="0">
                <a:solidFill>
                  <a:srgbClr val="333399"/>
                </a:solidFill>
                <a:latin typeface="ＭＳ ゴシック" pitchFamily="49" charset="-128"/>
                <a:ea typeface="ＭＳ ゴシック" pitchFamily="49" charset="-128"/>
              </a:rPr>
              <a:t>　</a:t>
            </a:r>
            <a:r>
              <a:rPr lang="ja-JP" altLang="en-US" sz="2000" dirty="0">
                <a:solidFill>
                  <a:srgbClr val="333399"/>
                </a:solidFill>
                <a:latin typeface="ＭＳ ゴシック" pitchFamily="49" charset="-128"/>
                <a:ea typeface="ＭＳ ゴシック" pitchFamily="49" charset="-128"/>
              </a:rPr>
              <a:t>日本原子力学会熱流動部会</a:t>
            </a:r>
            <a:endParaRPr lang="en-US" altLang="ja-JP" sz="2000" dirty="0">
              <a:solidFill>
                <a:srgbClr val="333399"/>
              </a:solidFill>
              <a:latin typeface="ＭＳ ゴシック" pitchFamily="49" charset="-128"/>
              <a:ea typeface="ＭＳ ゴシック" pitchFamily="49" charset="-128"/>
            </a:endParaRPr>
          </a:p>
          <a:p>
            <a:r>
              <a:rPr kumimoji="1" lang="en-US" altLang="ja-JP" sz="2000" dirty="0" smtClean="0">
                <a:solidFill>
                  <a:srgbClr val="333399"/>
                </a:solidFill>
                <a:latin typeface="ＭＳ ゴシック" pitchFamily="49" charset="-128"/>
                <a:ea typeface="ＭＳ ゴシック" pitchFamily="49" charset="-128"/>
              </a:rPr>
              <a:t>【</a:t>
            </a:r>
            <a:r>
              <a:rPr kumimoji="1" lang="ja-JP" altLang="en-US" sz="2000" dirty="0" smtClean="0">
                <a:solidFill>
                  <a:srgbClr val="333399"/>
                </a:solidFill>
                <a:latin typeface="ＭＳ ゴシック" pitchFamily="49" charset="-128"/>
                <a:ea typeface="ＭＳ ゴシック" pitchFamily="49" charset="-128"/>
              </a:rPr>
              <a:t>日　時</a:t>
            </a:r>
            <a:r>
              <a:rPr kumimoji="1" lang="en-US" altLang="ja-JP" sz="2000" dirty="0" smtClean="0">
                <a:solidFill>
                  <a:srgbClr val="333399"/>
                </a:solidFill>
                <a:latin typeface="ＭＳ ゴシック" pitchFamily="49" charset="-128"/>
                <a:ea typeface="ＭＳ ゴシック" pitchFamily="49" charset="-128"/>
              </a:rPr>
              <a:t>】</a:t>
            </a:r>
            <a:r>
              <a:rPr kumimoji="1" lang="ja-JP" altLang="en-US" sz="2000" dirty="0" smtClean="0">
                <a:solidFill>
                  <a:srgbClr val="333399"/>
                </a:solidFill>
                <a:latin typeface="ＭＳ ゴシック" pitchFamily="49" charset="-128"/>
                <a:ea typeface="ＭＳ ゴシック" pitchFamily="49" charset="-128"/>
              </a:rPr>
              <a:t>　９月</a:t>
            </a:r>
            <a:r>
              <a:rPr lang="ja-JP" altLang="en-US" sz="2000" dirty="0">
                <a:solidFill>
                  <a:srgbClr val="333399"/>
                </a:solidFill>
                <a:latin typeface="ＭＳ ゴシック" pitchFamily="49" charset="-128"/>
                <a:ea typeface="ＭＳ ゴシック" pitchFamily="49" charset="-128"/>
              </a:rPr>
              <a:t>５</a:t>
            </a:r>
            <a:r>
              <a:rPr kumimoji="1" lang="ja-JP" altLang="en-US" sz="2000" dirty="0" smtClean="0">
                <a:solidFill>
                  <a:srgbClr val="333399"/>
                </a:solidFill>
                <a:latin typeface="ＭＳ ゴシック" pitchFamily="49" charset="-128"/>
                <a:ea typeface="ＭＳ ゴシック" pitchFamily="49" charset="-128"/>
              </a:rPr>
              <a:t>日（木）</a:t>
            </a:r>
            <a:r>
              <a:rPr lang="ja-JP" altLang="en-US" sz="2000" dirty="0" smtClean="0">
                <a:solidFill>
                  <a:srgbClr val="333399"/>
                </a:solidFill>
                <a:latin typeface="ＭＳ ゴシック" pitchFamily="49" charset="-128"/>
                <a:ea typeface="ＭＳ ゴシック" pitchFamily="49" charset="-128"/>
              </a:rPr>
              <a:t>～９月６日（金）</a:t>
            </a:r>
            <a:endParaRPr kumimoji="1" lang="en-US" altLang="ja-JP" sz="2000" dirty="0" smtClean="0">
              <a:solidFill>
                <a:srgbClr val="333399"/>
              </a:solidFill>
              <a:latin typeface="ＭＳ ゴシック" pitchFamily="49" charset="-128"/>
              <a:ea typeface="ＭＳ ゴシック" pitchFamily="49" charset="-128"/>
            </a:endParaRPr>
          </a:p>
          <a:p>
            <a:r>
              <a:rPr lang="en-US" altLang="ja-JP" sz="2000" dirty="0" smtClean="0">
                <a:solidFill>
                  <a:srgbClr val="333399"/>
                </a:solidFill>
                <a:latin typeface="ＭＳ ゴシック" pitchFamily="49" charset="-128"/>
                <a:ea typeface="ＭＳ ゴシック" pitchFamily="49" charset="-128"/>
              </a:rPr>
              <a:t>【</a:t>
            </a:r>
            <a:r>
              <a:rPr lang="ja-JP" altLang="en-US" sz="2000" dirty="0" smtClean="0">
                <a:solidFill>
                  <a:srgbClr val="333399"/>
                </a:solidFill>
                <a:latin typeface="ＭＳ ゴシック" pitchFamily="49" charset="-128"/>
                <a:ea typeface="ＭＳ ゴシック" pitchFamily="49" charset="-128"/>
              </a:rPr>
              <a:t>場　所</a:t>
            </a:r>
            <a:r>
              <a:rPr lang="en-US" altLang="ja-JP" sz="2000" dirty="0" smtClean="0">
                <a:solidFill>
                  <a:srgbClr val="333399"/>
                </a:solidFill>
                <a:latin typeface="ＭＳ ゴシック" pitchFamily="49" charset="-128"/>
                <a:ea typeface="ＭＳ ゴシック" pitchFamily="49" charset="-128"/>
              </a:rPr>
              <a:t>】</a:t>
            </a:r>
            <a:r>
              <a:rPr lang="ja-JP" altLang="en-US" sz="2000" dirty="0" smtClean="0">
                <a:solidFill>
                  <a:srgbClr val="333399"/>
                </a:solidFill>
                <a:latin typeface="ＭＳ ゴシック" pitchFamily="49" charset="-128"/>
                <a:ea typeface="ＭＳ ゴシック" pitchFamily="49" charset="-128"/>
              </a:rPr>
              <a:t>　</a:t>
            </a:r>
            <a:r>
              <a:rPr lang="ja-JP" altLang="en-US" sz="2000" dirty="0">
                <a:solidFill>
                  <a:srgbClr val="333399"/>
                </a:solidFill>
                <a:latin typeface="ＭＳ ゴシック" pitchFamily="49" charset="-128"/>
                <a:ea typeface="ＭＳ ゴシック" pitchFamily="49" charset="-128"/>
              </a:rPr>
              <a:t>八戸</a:t>
            </a:r>
            <a:r>
              <a:rPr lang="ja-JP" altLang="en-US" sz="2000" dirty="0" smtClean="0">
                <a:solidFill>
                  <a:srgbClr val="333399"/>
                </a:solidFill>
                <a:latin typeface="ＭＳ ゴシック" pitchFamily="49" charset="-128"/>
                <a:ea typeface="ＭＳ ゴシック" pitchFamily="49" charset="-128"/>
              </a:rPr>
              <a:t>シーガルビューホテル</a:t>
            </a:r>
            <a:endParaRPr lang="en-US" altLang="ja-JP" sz="2000" dirty="0" smtClean="0">
              <a:solidFill>
                <a:srgbClr val="333399"/>
              </a:solidFill>
              <a:latin typeface="ＭＳ ゴシック" pitchFamily="49" charset="-128"/>
              <a:ea typeface="ＭＳ ゴシック" pitchFamily="49" charset="-128"/>
            </a:endParaRPr>
          </a:p>
          <a:p>
            <a:r>
              <a:rPr lang="en-US" altLang="ja-JP" sz="2000" dirty="0" smtClean="0">
                <a:solidFill>
                  <a:srgbClr val="333399"/>
                </a:solidFill>
                <a:latin typeface="ＭＳ ゴシック" pitchFamily="49" charset="-128"/>
                <a:ea typeface="ＭＳ ゴシック" pitchFamily="49" charset="-128"/>
              </a:rPr>
              <a:t>【</a:t>
            </a:r>
            <a:r>
              <a:rPr lang="ja-JP" altLang="en-US" sz="2000" dirty="0">
                <a:solidFill>
                  <a:srgbClr val="333399"/>
                </a:solidFill>
                <a:latin typeface="ＭＳ ゴシック" pitchFamily="49" charset="-128"/>
                <a:ea typeface="ＭＳ ゴシック" pitchFamily="49" charset="-128"/>
              </a:rPr>
              <a:t>対象者</a:t>
            </a:r>
            <a:r>
              <a:rPr lang="en-US" altLang="ja-JP" sz="2000" dirty="0" smtClean="0">
                <a:solidFill>
                  <a:srgbClr val="333399"/>
                </a:solidFill>
                <a:latin typeface="ＭＳ ゴシック" pitchFamily="49" charset="-128"/>
                <a:ea typeface="ＭＳ ゴシック" pitchFamily="49" charset="-128"/>
              </a:rPr>
              <a:t>】</a:t>
            </a:r>
            <a:r>
              <a:rPr lang="ja-JP" altLang="en-US" sz="2000" dirty="0" smtClean="0">
                <a:solidFill>
                  <a:srgbClr val="333399"/>
                </a:solidFill>
                <a:latin typeface="ＭＳ ゴシック" pitchFamily="49" charset="-128"/>
                <a:ea typeface="ＭＳ ゴシック" pitchFamily="49" charset="-128"/>
              </a:rPr>
              <a:t>　原子力学会員</a:t>
            </a:r>
            <a:r>
              <a:rPr lang="ja-JP" altLang="en-US" sz="2000" dirty="0" err="1" smtClean="0">
                <a:solidFill>
                  <a:srgbClr val="333399"/>
                </a:solidFill>
                <a:latin typeface="ＭＳ ゴシック" pitchFamily="49" charset="-128"/>
                <a:ea typeface="ＭＳ ゴシック" pitchFamily="49" charset="-128"/>
              </a:rPr>
              <a:t>ー</a:t>
            </a:r>
            <a:r>
              <a:rPr lang="ja-JP" altLang="en-US" sz="2000" dirty="0" smtClean="0">
                <a:solidFill>
                  <a:srgbClr val="333399"/>
                </a:solidFill>
                <a:latin typeface="ＭＳ ゴシック" pitchFamily="49" charset="-128"/>
                <a:ea typeface="ＭＳ ゴシック" pitchFamily="49" charset="-128"/>
              </a:rPr>
              <a:t>学生・概ね３５歳以下の若手研究者</a:t>
            </a:r>
            <a:endParaRPr lang="en-US" altLang="ja-JP" sz="2000" dirty="0" smtClean="0">
              <a:solidFill>
                <a:srgbClr val="333399"/>
              </a:solidFill>
              <a:latin typeface="ＭＳ ゴシック" pitchFamily="49" charset="-128"/>
              <a:ea typeface="ＭＳ ゴシック" pitchFamily="49" charset="-128"/>
            </a:endParaRPr>
          </a:p>
          <a:p>
            <a:endParaRPr lang="en-US" altLang="ja-JP" sz="2000" dirty="0">
              <a:solidFill>
                <a:srgbClr val="333399"/>
              </a:solidFill>
              <a:latin typeface="ＭＳ ゴシック" pitchFamily="49" charset="-128"/>
              <a:ea typeface="ＭＳ ゴシック" pitchFamily="49" charset="-128"/>
            </a:endParaRPr>
          </a:p>
          <a:p>
            <a:r>
              <a:rPr lang="en-US" altLang="ja-JP" sz="2000" dirty="0" smtClean="0">
                <a:solidFill>
                  <a:srgbClr val="333399"/>
                </a:solidFill>
                <a:latin typeface="ＭＳ ゴシック" pitchFamily="49" charset="-128"/>
                <a:ea typeface="ＭＳ ゴシック" pitchFamily="49" charset="-128"/>
              </a:rPr>
              <a:t>【</a:t>
            </a:r>
            <a:r>
              <a:rPr lang="ja-JP" altLang="en-US" sz="2000" dirty="0" smtClean="0">
                <a:solidFill>
                  <a:srgbClr val="333399"/>
                </a:solidFill>
                <a:latin typeface="ＭＳ ゴシック" pitchFamily="49" charset="-128"/>
                <a:ea typeface="ＭＳ ゴシック" pitchFamily="49" charset="-128"/>
              </a:rPr>
              <a:t>主　旨</a:t>
            </a:r>
            <a:r>
              <a:rPr lang="en-US" altLang="ja-JP" sz="2000" dirty="0" smtClean="0">
                <a:solidFill>
                  <a:srgbClr val="333399"/>
                </a:solidFill>
                <a:latin typeface="ＭＳ ゴシック" pitchFamily="49" charset="-128"/>
                <a:ea typeface="ＭＳ ゴシック" pitchFamily="49" charset="-128"/>
              </a:rPr>
              <a:t>】</a:t>
            </a:r>
            <a:r>
              <a:rPr lang="ja-JP" altLang="en-US" sz="2000" dirty="0" smtClean="0">
                <a:solidFill>
                  <a:srgbClr val="333399"/>
                </a:solidFill>
                <a:latin typeface="ＭＳ ゴシック" pitchFamily="49" charset="-128"/>
                <a:ea typeface="ＭＳ ゴシック" pitchFamily="49" charset="-128"/>
              </a:rPr>
              <a:t>　</a:t>
            </a:r>
            <a:r>
              <a:rPr lang="ja-JP" altLang="en-US" sz="2000" dirty="0">
                <a:solidFill>
                  <a:srgbClr val="333399"/>
                </a:solidFill>
                <a:latin typeface="ＭＳ ゴシック" pitchFamily="49" charset="-128"/>
                <a:ea typeface="ＭＳ ゴシック" pitchFamily="49" charset="-128"/>
              </a:rPr>
              <a:t>概ね</a:t>
            </a:r>
            <a:r>
              <a:rPr lang="en-US" altLang="ja-JP" sz="2000" dirty="0">
                <a:solidFill>
                  <a:srgbClr val="333399"/>
                </a:solidFill>
                <a:latin typeface="ＭＳ ゴシック" pitchFamily="49" charset="-128"/>
                <a:ea typeface="ＭＳ ゴシック" pitchFamily="49" charset="-128"/>
              </a:rPr>
              <a:t>35</a:t>
            </a:r>
            <a:r>
              <a:rPr lang="ja-JP" altLang="en-US" sz="2000" dirty="0">
                <a:solidFill>
                  <a:srgbClr val="333399"/>
                </a:solidFill>
                <a:latin typeface="ＭＳ ゴシック" pitchFamily="49" charset="-128"/>
                <a:ea typeface="ＭＳ ゴシック" pitchFamily="49" charset="-128"/>
              </a:rPr>
              <a:t>歳以下 の若手研究者の交流促進による</a:t>
            </a:r>
            <a:endParaRPr lang="en-US" altLang="ja-JP" sz="2000" dirty="0">
              <a:solidFill>
                <a:srgbClr val="333399"/>
              </a:solidFill>
              <a:latin typeface="ＭＳ ゴシック" pitchFamily="49" charset="-128"/>
              <a:ea typeface="ＭＳ ゴシック" pitchFamily="49" charset="-128"/>
            </a:endParaRPr>
          </a:p>
          <a:p>
            <a:r>
              <a:rPr lang="ja-JP" altLang="en-US" sz="2000" dirty="0">
                <a:solidFill>
                  <a:srgbClr val="333399"/>
                </a:solidFill>
                <a:latin typeface="ＭＳ ゴシック" pitchFamily="49" charset="-128"/>
                <a:ea typeface="ＭＳ ゴシック" pitchFamily="49" charset="-128"/>
              </a:rPr>
              <a:t>　　　　　　</a:t>
            </a:r>
            <a:r>
              <a:rPr lang="ja-JP" altLang="en-US" sz="2000" dirty="0" smtClean="0">
                <a:solidFill>
                  <a:srgbClr val="333399"/>
                </a:solidFill>
                <a:latin typeface="ＭＳ ゴシック" pitchFamily="49" charset="-128"/>
                <a:ea typeface="ＭＳ ゴシック" pitchFamily="49" charset="-128"/>
              </a:rPr>
              <a:t>学会</a:t>
            </a:r>
            <a:r>
              <a:rPr lang="ja-JP" altLang="en-US" sz="2000" dirty="0">
                <a:solidFill>
                  <a:srgbClr val="333399"/>
                </a:solidFill>
                <a:latin typeface="ＭＳ ゴシック" pitchFamily="49" charset="-128"/>
                <a:ea typeface="ＭＳ ゴシック" pitchFamily="49" charset="-128"/>
              </a:rPr>
              <a:t>活動の活性化を目指した、研究発表・議論の場</a:t>
            </a:r>
          </a:p>
        </p:txBody>
      </p:sp>
      <p:graphicFrame>
        <p:nvGraphicFramePr>
          <p:cNvPr id="7" name="表 6"/>
          <p:cNvGraphicFramePr>
            <a:graphicFrameLocks noGrp="1"/>
          </p:cNvGraphicFramePr>
          <p:nvPr>
            <p:extLst>
              <p:ext uri="{D42A27DB-BD31-4B8C-83A1-F6EECF244321}">
                <p14:modId xmlns:p14="http://schemas.microsoft.com/office/powerpoint/2010/main" val="1441385703"/>
              </p:ext>
            </p:extLst>
          </p:nvPr>
        </p:nvGraphicFramePr>
        <p:xfrm>
          <a:off x="96891" y="4229069"/>
          <a:ext cx="4392195" cy="2292345"/>
        </p:xfrm>
        <a:graphic>
          <a:graphicData uri="http://schemas.openxmlformats.org/drawingml/2006/table">
            <a:tbl>
              <a:tblPr bandRow="1">
                <a:tableStyleId>{BDBED569-4797-4DF1-A0F4-6AAB3CD982D8}</a:tableStyleId>
              </a:tblPr>
              <a:tblGrid>
                <a:gridCol w="841176"/>
                <a:gridCol w="3551019"/>
              </a:tblGrid>
              <a:tr h="330081">
                <a:tc>
                  <a:txBody>
                    <a:bodyPr/>
                    <a:lstStyle/>
                    <a:p>
                      <a:r>
                        <a:rPr lang="en-US" altLang="ja-JP" dirty="0" smtClean="0"/>
                        <a:t>14:00</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dirty="0" smtClean="0"/>
                        <a:t>学会会場（八戸工業大学）出発 </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77643">
                <a:tc>
                  <a:txBody>
                    <a:bodyPr/>
                    <a:lstStyle/>
                    <a:p>
                      <a:r>
                        <a:rPr lang="en-US" altLang="ja-JP" dirty="0" smtClean="0"/>
                        <a:t>14:30</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dirty="0" smtClean="0"/>
                        <a:t>八戸シーガルビューホテル着</a:t>
                      </a:r>
                      <a:endParaRPr lang="en-US" altLang="ja-JP" dirty="0" smtClean="0"/>
                    </a:p>
                    <a:p>
                      <a:r>
                        <a:rPr lang="ja-JP" altLang="en-US" dirty="0" smtClean="0"/>
                        <a:t>会場準備</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5204">
                <a:tc>
                  <a:txBody>
                    <a:bodyPr/>
                    <a:lstStyle/>
                    <a:p>
                      <a:r>
                        <a:rPr lang="en-US" altLang="ja-JP" dirty="0" smtClean="0"/>
                        <a:t>15:00</a:t>
                      </a:r>
                      <a:r>
                        <a:rPr lang="ja-JP" altLang="en-US" dirty="0" smtClean="0"/>
                        <a:t>～</a:t>
                      </a:r>
                      <a:r>
                        <a:rPr lang="en-US" altLang="ja-JP" dirty="0" smtClean="0"/>
                        <a:t>19:00</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dirty="0" smtClean="0"/>
                        <a:t>ポスター発表 </a:t>
                      </a:r>
                      <a:r>
                        <a:rPr lang="en-US" altLang="ja-JP" dirty="0" smtClean="0"/>
                        <a:t>(3</a:t>
                      </a:r>
                      <a:r>
                        <a:rPr lang="ja-JP" altLang="en-US" dirty="0" smtClean="0"/>
                        <a:t>部構成</a:t>
                      </a:r>
                      <a:r>
                        <a:rPr lang="en-US" altLang="ja-JP" dirty="0" smtClean="0"/>
                        <a:t>) </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2105">
                <a:tc>
                  <a:txBody>
                    <a:bodyPr/>
                    <a:lstStyle/>
                    <a:p>
                      <a:r>
                        <a:rPr lang="en-US" altLang="ja-JP" dirty="0" smtClean="0"/>
                        <a:t>19:30</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dirty="0" smtClean="0"/>
                        <a:t>懇親会</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49424105"/>
              </p:ext>
            </p:extLst>
          </p:nvPr>
        </p:nvGraphicFramePr>
        <p:xfrm>
          <a:off x="4630408" y="4221088"/>
          <a:ext cx="4392195" cy="2103120"/>
        </p:xfrm>
        <a:graphic>
          <a:graphicData uri="http://schemas.openxmlformats.org/drawingml/2006/table">
            <a:tbl>
              <a:tblPr bandRow="1">
                <a:tableStyleId>{BDBED569-4797-4DF1-A0F4-6AAB3CD982D8}</a:tableStyleId>
              </a:tblPr>
              <a:tblGrid>
                <a:gridCol w="841176"/>
                <a:gridCol w="3551019"/>
              </a:tblGrid>
              <a:tr h="319114">
                <a:tc>
                  <a:txBody>
                    <a:bodyPr/>
                    <a:lstStyle/>
                    <a:p>
                      <a:r>
                        <a:rPr lang="en-US" altLang="ja-JP" dirty="0" smtClean="0"/>
                        <a:t>8:50</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dirty="0" smtClean="0"/>
                        <a:t>ホテル発 </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9114">
                <a:tc>
                  <a:txBody>
                    <a:bodyPr/>
                    <a:lstStyle/>
                    <a:p>
                      <a:r>
                        <a:rPr lang="en-US" altLang="ja-JP" dirty="0" smtClean="0"/>
                        <a:t>9:20</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dirty="0" smtClean="0"/>
                        <a:t>八戸火力発電所到着</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58449">
                <a:tc>
                  <a:txBody>
                    <a:bodyPr/>
                    <a:lstStyle/>
                    <a:p>
                      <a:r>
                        <a:rPr lang="en-US" altLang="ja-JP" dirty="0" smtClean="0"/>
                        <a:t>9:30</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dirty="0" smtClean="0"/>
                        <a:t>八戸火力発電所</a:t>
                      </a:r>
                      <a:endParaRPr lang="en-US" altLang="ja-JP" dirty="0" smtClean="0"/>
                    </a:p>
                    <a:p>
                      <a:r>
                        <a:rPr lang="ja-JP" altLang="en-US" dirty="0" smtClean="0"/>
                        <a:t>メガソーラー見学 </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19114">
                <a:tc>
                  <a:txBody>
                    <a:bodyPr/>
                    <a:lstStyle/>
                    <a:p>
                      <a:r>
                        <a:rPr lang="en-US" altLang="ja-JP" dirty="0" smtClean="0"/>
                        <a:t>11:30</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ja-JP" altLang="en-US" dirty="0" smtClean="0"/>
                        <a:t>八戸火力発電所出発 </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56417">
                <a:tc>
                  <a:txBody>
                    <a:bodyPr/>
                    <a:lstStyle/>
                    <a:p>
                      <a:r>
                        <a:rPr lang="en-US" altLang="ja-JP" dirty="0" smtClean="0"/>
                        <a:t>12:00</a:t>
                      </a:r>
                      <a:endParaRPr kumimoji="1" lang="ja-JP" altLang="en-US" sz="1800" kern="1200" dirty="0">
                        <a:solidFill>
                          <a:schemeClr val="tx1"/>
                        </a:solidFill>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八戸駅着、解散</a:t>
                      </a:r>
                      <a:endParaRPr kumimoji="1" lang="ja-JP" altLang="en-US" dirty="0" smtClean="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正方形/長方形 4"/>
          <p:cNvSpPr/>
          <p:nvPr/>
        </p:nvSpPr>
        <p:spPr>
          <a:xfrm>
            <a:off x="107504" y="3861048"/>
            <a:ext cx="960519" cy="369332"/>
          </a:xfrm>
          <a:prstGeom prst="rect">
            <a:avLst/>
          </a:prstGeom>
        </p:spPr>
        <p:txBody>
          <a:bodyPr wrap="none">
            <a:spAutoFit/>
          </a:bodyPr>
          <a:lstStyle/>
          <a:p>
            <a:r>
              <a:rPr lang="ja-JP" altLang="en-US" dirty="0" smtClean="0"/>
              <a:t>９月５日</a:t>
            </a:r>
            <a:endParaRPr lang="ja-JP" altLang="en-US" dirty="0"/>
          </a:p>
        </p:txBody>
      </p:sp>
      <p:sp>
        <p:nvSpPr>
          <p:cNvPr id="10" name="正方形/長方形 9"/>
          <p:cNvSpPr/>
          <p:nvPr/>
        </p:nvSpPr>
        <p:spPr>
          <a:xfrm>
            <a:off x="4644008" y="3861048"/>
            <a:ext cx="960519" cy="369332"/>
          </a:xfrm>
          <a:prstGeom prst="rect">
            <a:avLst/>
          </a:prstGeom>
        </p:spPr>
        <p:txBody>
          <a:bodyPr wrap="none">
            <a:spAutoFit/>
          </a:bodyPr>
          <a:lstStyle/>
          <a:p>
            <a:r>
              <a:rPr lang="ja-JP" altLang="en-US" dirty="0" smtClean="0"/>
              <a:t>９月６日</a:t>
            </a:r>
            <a:endParaRPr lang="ja-JP" altLang="en-US" dirty="0"/>
          </a:p>
        </p:txBody>
      </p:sp>
    </p:spTree>
    <p:extLst>
      <p:ext uri="{BB962C8B-B14F-4D97-AF65-F5344CB8AC3E}">
        <p14:creationId xmlns:p14="http://schemas.microsoft.com/office/powerpoint/2010/main" val="684739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a:xfrm>
            <a:off x="457200" y="274638"/>
            <a:ext cx="8229600" cy="777875"/>
          </a:xfrm>
          <a:noFill/>
        </p:spPr>
        <p:txBody>
          <a:bodyPr>
            <a:normAutofit/>
          </a:bodyPr>
          <a:lstStyle/>
          <a:p>
            <a:pPr eaLnBrk="1" hangingPunct="1"/>
            <a:r>
              <a:rPr lang="en-US" altLang="ja-JP" dirty="0" smtClean="0"/>
              <a:t>【</a:t>
            </a:r>
            <a:r>
              <a:rPr lang="ja-JP" altLang="en-US" dirty="0"/>
              <a:t>計算</a:t>
            </a:r>
            <a:r>
              <a:rPr lang="ja-JP" altLang="en-US" dirty="0" smtClean="0"/>
              <a:t>科学技術部会懇親会</a:t>
            </a:r>
            <a:r>
              <a:rPr lang="en-US" altLang="ja-JP" dirty="0" smtClean="0"/>
              <a:t>】</a:t>
            </a:r>
          </a:p>
        </p:txBody>
      </p:sp>
      <p:sp>
        <p:nvSpPr>
          <p:cNvPr id="155652" name="スライド番号プレースホルダ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fld id="{D2E04ADF-FF09-4FFB-A52B-6F57792807FF}" type="slidenum">
              <a:rPr lang="en-US" altLang="ja-JP" sz="1400"/>
              <a:pPr algn="r" eaLnBrk="1" hangingPunct="1"/>
              <a:t>11</a:t>
            </a:fld>
            <a:endParaRPr lang="en-US" altLang="ja-JP" sz="1400"/>
          </a:p>
        </p:txBody>
      </p:sp>
      <p:sp>
        <p:nvSpPr>
          <p:cNvPr id="2" name="テキスト ボックス 1"/>
          <p:cNvSpPr txBox="1"/>
          <p:nvPr/>
        </p:nvSpPr>
        <p:spPr>
          <a:xfrm>
            <a:off x="611560" y="1052736"/>
            <a:ext cx="7272808" cy="1569660"/>
          </a:xfrm>
          <a:prstGeom prst="rect">
            <a:avLst/>
          </a:prstGeom>
          <a:noFill/>
        </p:spPr>
        <p:txBody>
          <a:bodyPr wrap="square" rtlCol="0">
            <a:spAutoFit/>
          </a:bodyPr>
          <a:lstStyle/>
          <a:p>
            <a:r>
              <a:rPr kumimoji="1" lang="en-US" altLang="ja-JP" sz="2400" dirty="0" smtClean="0">
                <a:solidFill>
                  <a:srgbClr val="333399"/>
                </a:solidFill>
              </a:rPr>
              <a:t>【</a:t>
            </a:r>
            <a:r>
              <a:rPr kumimoji="1" lang="ja-JP" altLang="en-US" sz="2400" dirty="0" smtClean="0">
                <a:solidFill>
                  <a:srgbClr val="333399"/>
                </a:solidFill>
              </a:rPr>
              <a:t>日時</a:t>
            </a:r>
            <a:r>
              <a:rPr kumimoji="1" lang="en-US" altLang="ja-JP" sz="2400" dirty="0" smtClean="0">
                <a:solidFill>
                  <a:srgbClr val="333399"/>
                </a:solidFill>
              </a:rPr>
              <a:t>】</a:t>
            </a:r>
            <a:r>
              <a:rPr kumimoji="1" lang="ja-JP" altLang="en-US" sz="2400" dirty="0" smtClean="0">
                <a:solidFill>
                  <a:srgbClr val="333399"/>
                </a:solidFill>
              </a:rPr>
              <a:t>　９月３日（本日）　</a:t>
            </a:r>
            <a:r>
              <a:rPr lang="ja-JP" altLang="en-US" sz="2400" dirty="0">
                <a:solidFill>
                  <a:srgbClr val="333399"/>
                </a:solidFill>
              </a:rPr>
              <a:t>１９：００</a:t>
            </a:r>
            <a:r>
              <a:rPr kumimoji="1" lang="ja-JP" altLang="en-US" sz="2400" dirty="0" smtClean="0">
                <a:solidFill>
                  <a:srgbClr val="333399"/>
                </a:solidFill>
              </a:rPr>
              <a:t>～２１：００</a:t>
            </a:r>
            <a:endParaRPr kumimoji="1" lang="en-US" altLang="ja-JP" sz="2400" dirty="0" smtClean="0">
              <a:solidFill>
                <a:srgbClr val="333399"/>
              </a:solidFill>
            </a:endParaRPr>
          </a:p>
          <a:p>
            <a:r>
              <a:rPr lang="en-US" altLang="ja-JP" sz="2400" dirty="0" smtClean="0">
                <a:solidFill>
                  <a:srgbClr val="333399"/>
                </a:solidFill>
              </a:rPr>
              <a:t>【</a:t>
            </a:r>
            <a:r>
              <a:rPr lang="ja-JP" altLang="en-US" sz="2400" dirty="0" smtClean="0">
                <a:solidFill>
                  <a:srgbClr val="333399"/>
                </a:solidFill>
              </a:rPr>
              <a:t>場所</a:t>
            </a:r>
            <a:r>
              <a:rPr lang="en-US" altLang="ja-JP" sz="2400" dirty="0" smtClean="0">
                <a:solidFill>
                  <a:srgbClr val="333399"/>
                </a:solidFill>
              </a:rPr>
              <a:t>】</a:t>
            </a:r>
            <a:r>
              <a:rPr lang="ja-JP" altLang="en-US" sz="2400" dirty="0" smtClean="0">
                <a:solidFill>
                  <a:srgbClr val="333399"/>
                </a:solidFill>
              </a:rPr>
              <a:t>　</a:t>
            </a:r>
            <a:r>
              <a:rPr lang="ja-JP" altLang="en-US" sz="2400" dirty="0">
                <a:solidFill>
                  <a:srgbClr val="333399"/>
                </a:solidFill>
              </a:rPr>
              <a:t>南部地酒と郷⼟料理の店 えびす家</a:t>
            </a:r>
            <a:r>
              <a:rPr lang="ja-JP" altLang="en-US" sz="2400" dirty="0" smtClean="0">
                <a:solidFill>
                  <a:srgbClr val="333399"/>
                </a:solidFill>
              </a:rPr>
              <a:t>（八戸駅）</a:t>
            </a:r>
            <a:endParaRPr lang="ja-JP" altLang="en-US" sz="2400" dirty="0">
              <a:solidFill>
                <a:srgbClr val="333399"/>
              </a:solidFill>
            </a:endParaRPr>
          </a:p>
          <a:p>
            <a:r>
              <a:rPr lang="ja-JP" altLang="en-US" sz="2400" dirty="0" smtClean="0">
                <a:solidFill>
                  <a:srgbClr val="333399"/>
                </a:solidFill>
              </a:rPr>
              <a:t>　　　　　  青森県</a:t>
            </a:r>
            <a:r>
              <a:rPr lang="ja-JP" altLang="en-US" sz="2400" dirty="0">
                <a:solidFill>
                  <a:srgbClr val="333399"/>
                </a:solidFill>
              </a:rPr>
              <a:t>八戸市一番町一丁目</a:t>
            </a:r>
            <a:r>
              <a:rPr lang="en-US" altLang="ja-JP" sz="2400" dirty="0" smtClean="0">
                <a:solidFill>
                  <a:srgbClr val="333399"/>
                </a:solidFill>
              </a:rPr>
              <a:t>8-3</a:t>
            </a:r>
            <a:endParaRPr lang="en-US" altLang="ja-JP" sz="2400" dirty="0">
              <a:solidFill>
                <a:srgbClr val="333399"/>
              </a:solidFill>
            </a:endParaRPr>
          </a:p>
          <a:p>
            <a:r>
              <a:rPr lang="ja-JP" altLang="en-US" sz="2400" dirty="0" smtClean="0">
                <a:solidFill>
                  <a:srgbClr val="333399"/>
                </a:solidFill>
              </a:rPr>
              <a:t>　　　　　　</a:t>
            </a:r>
            <a:r>
              <a:rPr lang="en-US" altLang="ja-JP" sz="2400" dirty="0" smtClean="0">
                <a:solidFill>
                  <a:srgbClr val="333399"/>
                </a:solidFill>
              </a:rPr>
              <a:t>Tel</a:t>
            </a:r>
            <a:r>
              <a:rPr lang="en-US" altLang="ja-JP" sz="2400" dirty="0">
                <a:solidFill>
                  <a:srgbClr val="333399"/>
                </a:solidFill>
              </a:rPr>
              <a:t>: 0178-70-2722</a:t>
            </a:r>
            <a:endParaRPr lang="ja-JP" altLang="en-US" sz="2400" dirty="0">
              <a:solidFill>
                <a:srgbClr val="333399"/>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4975" y="2928109"/>
            <a:ext cx="5915025" cy="3514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8357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357438"/>
            <a:ext cx="8229600" cy="1143000"/>
          </a:xfrm>
          <a:noFill/>
        </p:spPr>
        <p:txBody>
          <a:bodyPr/>
          <a:lstStyle/>
          <a:p>
            <a:r>
              <a:rPr lang="ja-JP" altLang="en-US" dirty="0" smtClean="0"/>
              <a:t>以　上</a:t>
            </a:r>
          </a:p>
        </p:txBody>
      </p:sp>
      <p:sp>
        <p:nvSpPr>
          <p:cNvPr id="49155" name="Rectangle 3"/>
          <p:cNvSpPr>
            <a:spLocks noChangeArrowheads="1"/>
          </p:cNvSpPr>
          <p:nvPr/>
        </p:nvSpPr>
        <p:spPr bwMode="auto">
          <a:xfrm>
            <a:off x="461963" y="41021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ja-JP" altLang="en-US" sz="3200" dirty="0">
                <a:solidFill>
                  <a:srgbClr val="0000CC"/>
                </a:solidFill>
              </a:rPr>
              <a:t>今</a:t>
            </a:r>
            <a:r>
              <a:rPr lang="ja-JP" altLang="en-US" sz="3200" dirty="0" smtClean="0">
                <a:solidFill>
                  <a:srgbClr val="0000CC"/>
                </a:solidFill>
              </a:rPr>
              <a:t>年度</a:t>
            </a:r>
            <a:r>
              <a:rPr lang="ja-JP" altLang="en-US" sz="3200" dirty="0">
                <a:solidFill>
                  <a:srgbClr val="0000CC"/>
                </a:solidFill>
              </a:rPr>
              <a:t>も引き続き部会活動にご協力</a:t>
            </a:r>
            <a:br>
              <a:rPr lang="ja-JP" altLang="en-US" sz="3200" dirty="0">
                <a:solidFill>
                  <a:srgbClr val="0000CC"/>
                </a:solidFill>
              </a:rPr>
            </a:br>
            <a:r>
              <a:rPr lang="ja-JP" altLang="en-US" sz="3200" dirty="0">
                <a:solidFill>
                  <a:srgbClr val="0000CC"/>
                </a:solidFill>
              </a:rPr>
              <a:t>賜りますようお願い申し上げます。</a:t>
            </a:r>
          </a:p>
        </p:txBody>
      </p:sp>
      <p:sp>
        <p:nvSpPr>
          <p:cNvPr id="49156" name="スライド番号プレースホルダ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EA4B8D09-2F58-4EDF-9986-F9D296FAC611}" type="slidenum">
              <a:rPr lang="en-US" altLang="ja-JP" smtClean="0"/>
              <a:pPr eaLnBrk="1" hangingPunct="1"/>
              <a:t>12</a:t>
            </a:fld>
            <a:endParaRPr lang="en-US" altLang="ja-JP" dirty="0" smtClean="0"/>
          </a:p>
        </p:txBody>
      </p:sp>
    </p:spTree>
    <p:extLst>
      <p:ext uri="{BB962C8B-B14F-4D97-AF65-F5344CB8AC3E}">
        <p14:creationId xmlns:p14="http://schemas.microsoft.com/office/powerpoint/2010/main" val="3506993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idx="4294967295"/>
          </p:nvPr>
        </p:nvSpPr>
        <p:spPr>
          <a:xfrm>
            <a:off x="71438" y="225525"/>
            <a:ext cx="8964612" cy="936625"/>
          </a:xfrm>
        </p:spPr>
        <p:txBody>
          <a:bodyPr/>
          <a:lstStyle/>
          <a:p>
            <a:pPr eaLnBrk="1" hangingPunct="1"/>
            <a:r>
              <a:rPr lang="ja-JP" altLang="en-US" sz="3800" b="1" dirty="0" smtClean="0">
                <a:latin typeface="+mj-ea"/>
                <a:cs typeface="Arial" pitchFamily="34" charset="0"/>
              </a:rPr>
              <a:t>平成</a:t>
            </a:r>
            <a:r>
              <a:rPr lang="en-US" altLang="ja-JP" sz="3800" b="1" dirty="0" smtClean="0">
                <a:latin typeface="+mj-ea"/>
                <a:cs typeface="Arial" pitchFamily="34" charset="0"/>
              </a:rPr>
              <a:t>25</a:t>
            </a:r>
            <a:r>
              <a:rPr lang="ja-JP" altLang="en-US" sz="3800" b="1" dirty="0" smtClean="0">
                <a:latin typeface="+mj-ea"/>
                <a:cs typeface="Arial" pitchFamily="34" charset="0"/>
              </a:rPr>
              <a:t>年度計算科学技術部会　全体会議</a:t>
            </a:r>
          </a:p>
        </p:txBody>
      </p:sp>
      <p:sp>
        <p:nvSpPr>
          <p:cNvPr id="10243" name="Rectangle 3"/>
          <p:cNvSpPr>
            <a:spLocks noGrp="1" noChangeArrowheads="1"/>
          </p:cNvSpPr>
          <p:nvPr>
            <p:ph type="subTitle" idx="4294967295"/>
          </p:nvPr>
        </p:nvSpPr>
        <p:spPr>
          <a:xfrm>
            <a:off x="1371600" y="1017613"/>
            <a:ext cx="6400800" cy="649287"/>
          </a:xfrm>
        </p:spPr>
        <p:txBody>
          <a:bodyPr/>
          <a:lstStyle/>
          <a:p>
            <a:pPr marL="0" indent="0" algn="ctr" eaLnBrk="1" hangingPunct="1">
              <a:buFontTx/>
              <a:buNone/>
            </a:pPr>
            <a:r>
              <a:rPr lang="ja-JP" altLang="en-US" sz="2800" u="sng" dirty="0" smtClean="0">
                <a:effectLst>
                  <a:outerShdw blurRad="38100" dist="38100" dir="2700000" algn="tl">
                    <a:srgbClr val="C0C0C0"/>
                  </a:outerShdw>
                </a:effectLst>
              </a:rPr>
              <a:t>第</a:t>
            </a:r>
            <a:r>
              <a:rPr lang="en-US" altLang="ja-JP" sz="2800" u="sng" dirty="0" smtClean="0">
                <a:effectLst>
                  <a:outerShdw blurRad="38100" dist="38100" dir="2700000" algn="tl">
                    <a:srgbClr val="C0C0C0"/>
                  </a:outerShdw>
                </a:effectLst>
              </a:rPr>
              <a:t>14</a:t>
            </a:r>
            <a:r>
              <a:rPr lang="ja-JP" altLang="en-US" sz="2800" u="sng" dirty="0" smtClean="0">
                <a:effectLst>
                  <a:outerShdw blurRad="38100" dist="38100" dir="2700000" algn="tl">
                    <a:srgbClr val="C0C0C0"/>
                  </a:outerShdw>
                </a:effectLst>
              </a:rPr>
              <a:t>回議事</a:t>
            </a:r>
            <a:r>
              <a:rPr lang="ja-JP" altLang="en-US" sz="2800" u="sng" dirty="0" smtClean="0">
                <a:effectLst>
                  <a:outerShdw blurRad="38100" dist="38100" dir="2700000" algn="tl">
                    <a:srgbClr val="C0C0C0"/>
                  </a:outerShdw>
                </a:effectLst>
              </a:rPr>
              <a:t>次第　</a:t>
            </a:r>
            <a:endParaRPr lang="ja-JP" altLang="en-US" sz="2800" dirty="0" smtClean="0"/>
          </a:p>
        </p:txBody>
      </p:sp>
      <p:sp>
        <p:nvSpPr>
          <p:cNvPr id="7174" name="スライド番号プレースホルダ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5D684BB1-7B54-4824-B132-C14D67C90D8C}" type="slidenum">
              <a:rPr lang="en-US" altLang="ja-JP" smtClean="0"/>
              <a:pPr eaLnBrk="1" hangingPunct="1"/>
              <a:t>2</a:t>
            </a:fld>
            <a:endParaRPr lang="en-US" altLang="ja-JP" smtClean="0"/>
          </a:p>
        </p:txBody>
      </p:sp>
      <p:graphicFrame>
        <p:nvGraphicFramePr>
          <p:cNvPr id="2" name="表 1"/>
          <p:cNvGraphicFramePr>
            <a:graphicFrameLocks noGrp="1"/>
          </p:cNvGraphicFramePr>
          <p:nvPr>
            <p:extLst>
              <p:ext uri="{D42A27DB-BD31-4B8C-83A1-F6EECF244321}">
                <p14:modId xmlns:p14="http://schemas.microsoft.com/office/powerpoint/2010/main" val="2505516729"/>
              </p:ext>
            </p:extLst>
          </p:nvPr>
        </p:nvGraphicFramePr>
        <p:xfrm>
          <a:off x="179512" y="2060848"/>
          <a:ext cx="8784976" cy="2868900"/>
        </p:xfrm>
        <a:graphic>
          <a:graphicData uri="http://schemas.openxmlformats.org/drawingml/2006/table">
            <a:tbl>
              <a:tblPr bandRow="1">
                <a:tableStyleId>{BDBED569-4797-4DF1-A0F4-6AAB3CD982D8}</a:tableStyleId>
              </a:tblPr>
              <a:tblGrid>
                <a:gridCol w="951068"/>
                <a:gridCol w="5457644"/>
                <a:gridCol w="2376264"/>
              </a:tblGrid>
              <a:tr h="370840">
                <a:tc>
                  <a:txBody>
                    <a:bodyPr/>
                    <a:lstStyle/>
                    <a:p>
                      <a:r>
                        <a:rPr kumimoji="1" lang="en-US" altLang="ja-JP" sz="2400" dirty="0" smtClean="0"/>
                        <a:t>1.</a:t>
                      </a:r>
                      <a:endParaRPr kumimoji="1" lang="ja-JP" altLang="en-US" sz="24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400" dirty="0" smtClean="0"/>
                        <a:t>部会長挨拶</a:t>
                      </a:r>
                      <a:endParaRPr kumimoji="1" lang="ja-JP" altLang="en-US" sz="24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400" dirty="0" smtClean="0">
                          <a:latin typeface="ＭＳ ゴシック" pitchFamily="49" charset="-128"/>
                          <a:ea typeface="ＭＳ ゴシック" pitchFamily="49" charset="-128"/>
                        </a:rPr>
                        <a:t>越塚部会長</a:t>
                      </a:r>
                      <a:endParaRPr kumimoji="1" lang="ja-JP" altLang="en-US" sz="2400" dirty="0">
                        <a:latin typeface="ＭＳ ゴシック" pitchFamily="49" charset="-128"/>
                        <a:ea typeface="ＭＳ ゴシック"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kumimoji="1" lang="en-US" altLang="ja-JP" sz="2400" dirty="0" smtClean="0"/>
                        <a:t>2.</a:t>
                      </a:r>
                      <a:endParaRPr kumimoji="1" lang="ja-JP" altLang="en-US" sz="24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400" dirty="0" smtClean="0">
                          <a:latin typeface="+mn-ea"/>
                          <a:ea typeface="+mn-ea"/>
                        </a:rPr>
                        <a:t>事故調報告書サマリー</a:t>
                      </a:r>
                      <a:endParaRPr kumimoji="1" lang="en-US" altLang="ja-JP" sz="2400" dirty="0" smtClean="0">
                        <a:latin typeface="+mn-ea"/>
                        <a:ea typeface="+mn-ea"/>
                      </a:endParaRPr>
                    </a:p>
                    <a:p>
                      <a:r>
                        <a:rPr kumimoji="1" lang="ja-JP" altLang="en-US" sz="2000" dirty="0" smtClean="0">
                          <a:latin typeface="+mn-ea"/>
                          <a:ea typeface="+mn-ea"/>
                        </a:rPr>
                        <a:t>（計算科学技術</a:t>
                      </a:r>
                      <a:r>
                        <a:rPr kumimoji="1" lang="ja-JP" altLang="en-US" sz="2000" smtClean="0">
                          <a:latin typeface="+mn-ea"/>
                          <a:ea typeface="+mn-ea"/>
                        </a:rPr>
                        <a:t>部会執筆分）</a:t>
                      </a:r>
                      <a:endParaRPr kumimoji="1" lang="ja-JP" altLang="en-US" sz="20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400" dirty="0" smtClean="0">
                          <a:latin typeface="ＭＳ ゴシック" pitchFamily="49" charset="-128"/>
                          <a:ea typeface="ＭＳ ゴシック" pitchFamily="49" charset="-128"/>
                        </a:rPr>
                        <a:t>中島副部会長</a:t>
                      </a:r>
                      <a:endParaRPr kumimoji="1" lang="en-US" altLang="ja-JP" sz="2400" dirty="0" smtClean="0">
                        <a:latin typeface="ＭＳ ゴシック" pitchFamily="49" charset="-128"/>
                        <a:ea typeface="ＭＳ ゴシック" pitchFamily="49" charset="-128"/>
                      </a:endParaRPr>
                    </a:p>
                    <a:p>
                      <a:r>
                        <a:rPr kumimoji="1" lang="ja-JP" altLang="en-US" sz="2000" dirty="0" smtClean="0">
                          <a:latin typeface="ＭＳ ゴシック" pitchFamily="49" charset="-128"/>
                          <a:ea typeface="ＭＳ ゴシック" pitchFamily="49" charset="-128"/>
                        </a:rPr>
                        <a:t>（事故調委員）</a:t>
                      </a:r>
                      <a:endParaRPr kumimoji="1" lang="ja-JP" altLang="en-US" sz="2000" dirty="0">
                        <a:latin typeface="ＭＳ ゴシック" pitchFamily="49" charset="-128"/>
                        <a:ea typeface="ＭＳ ゴシック"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31540">
                <a:tc>
                  <a:txBody>
                    <a:bodyPr/>
                    <a:lstStyle/>
                    <a:p>
                      <a:r>
                        <a:rPr kumimoji="1" lang="en-US" altLang="ja-JP" sz="2400" dirty="0" smtClean="0"/>
                        <a:t>3.</a:t>
                      </a:r>
                      <a:endParaRPr kumimoji="1" lang="ja-JP" altLang="en-US" sz="24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400" kern="1200" dirty="0" smtClean="0">
                          <a:solidFill>
                            <a:schemeClr val="tx1"/>
                          </a:solidFill>
                          <a:latin typeface="+mn-ea"/>
                          <a:ea typeface="+mn-ea"/>
                          <a:cs typeface="+mn-cs"/>
                        </a:rPr>
                        <a:t>特別講演</a:t>
                      </a:r>
                    </a:p>
                    <a:p>
                      <a:r>
                        <a:rPr kumimoji="1" lang="ja-JP" altLang="en-US" sz="2000" kern="1200" dirty="0" smtClean="0">
                          <a:solidFill>
                            <a:schemeClr val="tx1"/>
                          </a:solidFill>
                          <a:latin typeface="+mn-ea"/>
                          <a:ea typeface="+mn-ea"/>
                          <a:cs typeface="+mn-cs"/>
                        </a:rPr>
                        <a:t>「漂流物混入型津波と流体・構造物相互作用に</a:t>
                      </a:r>
                      <a:endParaRPr kumimoji="1" lang="en-US" altLang="ja-JP" sz="2000" kern="1200" dirty="0" smtClean="0">
                        <a:solidFill>
                          <a:schemeClr val="tx1"/>
                        </a:solidFill>
                        <a:latin typeface="+mn-ea"/>
                        <a:ea typeface="+mn-ea"/>
                        <a:cs typeface="+mn-cs"/>
                      </a:endParaRPr>
                    </a:p>
                    <a:p>
                      <a:r>
                        <a:rPr kumimoji="1" lang="ja-JP" altLang="en-US" sz="2000" kern="1200" dirty="0" smtClean="0">
                          <a:solidFill>
                            <a:schemeClr val="tx1"/>
                          </a:solidFill>
                          <a:latin typeface="+mn-ea"/>
                          <a:ea typeface="+mn-ea"/>
                          <a:cs typeface="+mn-cs"/>
                        </a:rPr>
                        <a:t>関するスーパーコンピューティング」</a:t>
                      </a:r>
                      <a:endParaRPr kumimoji="1" lang="ja-JP" altLang="en-US" sz="2000" kern="1200" dirty="0">
                        <a:solidFill>
                          <a:schemeClr val="tx1"/>
                        </a:solidFill>
                        <a:latin typeface="+mn-ea"/>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400" kern="1200" dirty="0" smtClean="0">
                          <a:solidFill>
                            <a:schemeClr val="tx1"/>
                          </a:solidFill>
                          <a:latin typeface="ＭＳ ゴシック" pitchFamily="49" charset="-128"/>
                          <a:ea typeface="ＭＳ ゴシック" pitchFamily="49" charset="-128"/>
                          <a:cs typeface="+mn-cs"/>
                        </a:rPr>
                        <a:t>石本 淳 教授</a:t>
                      </a:r>
                      <a:endParaRPr kumimoji="1" lang="en-US" altLang="ja-JP" sz="2400" kern="1200" dirty="0" smtClean="0">
                        <a:solidFill>
                          <a:schemeClr val="tx1"/>
                        </a:solidFill>
                        <a:latin typeface="ＭＳ ゴシック" pitchFamily="49" charset="-128"/>
                        <a:ea typeface="ＭＳ ゴシック" pitchFamily="49"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CN" altLang="en-US" sz="2000" kern="1200" dirty="0" smtClean="0">
                          <a:solidFill>
                            <a:schemeClr val="tx1"/>
                          </a:solidFill>
                          <a:latin typeface="ＭＳ ゴシック" pitchFamily="49" charset="-128"/>
                          <a:ea typeface="ＭＳ ゴシック" pitchFamily="49" charset="-128"/>
                          <a:cs typeface="+mn-cs"/>
                        </a:rPr>
                        <a:t>東北大学</a:t>
                      </a:r>
                      <a:endParaRPr kumimoji="1" lang="en-US" altLang="zh-CN" sz="2000" kern="1200" dirty="0" smtClean="0">
                        <a:solidFill>
                          <a:schemeClr val="tx1"/>
                        </a:solidFill>
                        <a:latin typeface="ＭＳ ゴシック" pitchFamily="49" charset="-128"/>
                        <a:ea typeface="ＭＳ ゴシック" pitchFamily="49"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zh-CN" altLang="en-US" sz="2000" kern="1200" dirty="0" smtClean="0">
                          <a:solidFill>
                            <a:schemeClr val="tx1"/>
                          </a:solidFill>
                          <a:latin typeface="ＭＳ ゴシック" pitchFamily="49" charset="-128"/>
                          <a:ea typeface="ＭＳ ゴシック" pitchFamily="49" charset="-128"/>
                          <a:cs typeface="+mn-cs"/>
                        </a:rPr>
                        <a:t>流体科学研究所</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18160">
                <a:tc>
                  <a:txBody>
                    <a:bodyPr/>
                    <a:lstStyle/>
                    <a:p>
                      <a:r>
                        <a:rPr kumimoji="1" lang="en-US" altLang="ja-JP" sz="2400" dirty="0" smtClean="0"/>
                        <a:t>4.</a:t>
                      </a:r>
                      <a:endParaRPr kumimoji="1" lang="ja-JP" altLang="en-US" sz="24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2400" dirty="0" smtClean="0">
                          <a:latin typeface="+mn-lt"/>
                          <a:ea typeface="+mn-ea"/>
                        </a:rPr>
                        <a:t>告知等</a:t>
                      </a:r>
                      <a:endParaRPr kumimoji="1" lang="ja-JP" altLang="en-US" sz="2400" dirty="0">
                        <a:latin typeface="+mn-ea"/>
                        <a:ea typeface="+mn-ea"/>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400" dirty="0">
                        <a:latin typeface="ＭＳ ゴシック" pitchFamily="49" charset="-128"/>
                        <a:ea typeface="ＭＳ ゴシック" pitchFamily="49" charset="-128"/>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448697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357438"/>
            <a:ext cx="8229600" cy="1143000"/>
          </a:xfrm>
          <a:noFill/>
        </p:spPr>
        <p:txBody>
          <a:bodyPr/>
          <a:lstStyle/>
          <a:p>
            <a:r>
              <a:rPr lang="en-US" altLang="ja-JP" dirty="0" smtClean="0"/>
              <a:t>1. </a:t>
            </a:r>
            <a:r>
              <a:rPr lang="ja-JP" altLang="en-US" dirty="0" smtClean="0"/>
              <a:t>部会長挨拶</a:t>
            </a:r>
          </a:p>
        </p:txBody>
      </p:sp>
      <p:sp>
        <p:nvSpPr>
          <p:cNvPr id="8195"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BC0D7303-3637-4619-8916-35D3DF2E5EC0}" type="slidenum">
              <a:rPr lang="en-US" altLang="ja-JP" smtClean="0"/>
              <a:pPr eaLnBrk="1" hangingPunct="1"/>
              <a:t>3</a:t>
            </a:fld>
            <a:endParaRPr lang="en-US" altLang="ja-JP" smtClean="0"/>
          </a:p>
        </p:txBody>
      </p:sp>
    </p:spTree>
    <p:extLst>
      <p:ext uri="{BB962C8B-B14F-4D97-AF65-F5344CB8AC3E}">
        <p14:creationId xmlns:p14="http://schemas.microsoft.com/office/powerpoint/2010/main" val="19395441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692696"/>
            <a:ext cx="8928992" cy="5980638"/>
          </a:xfrm>
          <a:prstGeom prst="rect">
            <a:avLst/>
          </a:prstGeom>
          <a:noFill/>
        </p:spPr>
        <p:txBody>
          <a:bodyPr wrap="square" rtlCol="0">
            <a:normAutofit/>
          </a:bodyPr>
          <a:lstStyle/>
          <a:p>
            <a:r>
              <a:rPr lang="ja-JP" altLang="en-US" dirty="0"/>
              <a:t>　</a:t>
            </a:r>
            <a:r>
              <a:rPr lang="ja-JP" altLang="en-US" dirty="0" smtClean="0"/>
              <a:t>この</a:t>
            </a:r>
            <a:r>
              <a:rPr lang="ja-JP" altLang="en-US" dirty="0"/>
              <a:t>度、日本原子力学会計算科学技術部会（</a:t>
            </a:r>
            <a:r>
              <a:rPr lang="en-US" altLang="ja-JP" dirty="0"/>
              <a:t>Computational Science and Engineering Division, CSED</a:t>
            </a:r>
            <a:r>
              <a:rPr lang="ja-JP" altLang="en-US" dirty="0"/>
              <a:t>）の部会長を務めることになりました。本部会は</a:t>
            </a:r>
            <a:r>
              <a:rPr lang="en-US" altLang="ja-JP" dirty="0"/>
              <a:t>2002</a:t>
            </a:r>
            <a:r>
              <a:rPr lang="ja-JP" altLang="en-US" dirty="0"/>
              <a:t>年に発足し、その活動の目的は、部会規約第１条によれば、計算科学技術の研究・調査活動を支援し、計算科学技術の発展に貢献することです。部会長として部会の活動に貢献したいと考えております</a:t>
            </a:r>
            <a:r>
              <a:rPr lang="ja-JP" altLang="en-US" dirty="0" smtClean="0"/>
              <a:t>。</a:t>
            </a:r>
            <a:endParaRPr lang="en-US" altLang="ja-JP" dirty="0" smtClean="0"/>
          </a:p>
          <a:p>
            <a:r>
              <a:rPr lang="ja-JP" altLang="en-US" dirty="0" smtClean="0"/>
              <a:t>　</a:t>
            </a:r>
            <a:r>
              <a:rPr lang="en-US" altLang="ja-JP" dirty="0" smtClean="0"/>
              <a:t>2011</a:t>
            </a:r>
            <a:r>
              <a:rPr lang="ja-JP" altLang="en-US" dirty="0"/>
              <a:t>年</a:t>
            </a:r>
            <a:r>
              <a:rPr lang="en-US" altLang="ja-JP" dirty="0"/>
              <a:t>3</a:t>
            </a:r>
            <a:r>
              <a:rPr lang="ja-JP" altLang="en-US" dirty="0"/>
              <a:t>月</a:t>
            </a:r>
            <a:r>
              <a:rPr lang="en-US" altLang="ja-JP" dirty="0"/>
              <a:t>11</a:t>
            </a:r>
            <a:r>
              <a:rPr lang="ja-JP" altLang="en-US" dirty="0"/>
              <a:t>日 に発生した東北地方太平洋沖地震と、その影響で発生した東京電力福島第一原子力発電所の事故により、原子力を取り巻く状況は大きく変化しました。事故の</a:t>
            </a:r>
            <a:r>
              <a:rPr lang="ja-JP" altLang="en-US" dirty="0" smtClean="0"/>
              <a:t>詳細</a:t>
            </a:r>
            <a:r>
              <a:rPr lang="ja-JP" altLang="en-US" dirty="0"/>
              <a:t>な事実関係を明らかにし、その直接的原因および間接的原因について深く考察し、それらの反省を踏まえて今後の原子力の安全性を高めていくことが原子力に 関係する者に一律に課せられた使命であると思います。計算科学技術部会においても、</a:t>
            </a:r>
            <a:r>
              <a:rPr lang="en-US" altLang="ja-JP" dirty="0"/>
              <a:t>2012</a:t>
            </a:r>
            <a:r>
              <a:rPr lang="ja-JP" altLang="en-US" dirty="0"/>
              <a:t>年</a:t>
            </a:r>
            <a:r>
              <a:rPr lang="en-US" altLang="ja-JP" dirty="0"/>
              <a:t>6</a:t>
            </a:r>
            <a:r>
              <a:rPr lang="ja-JP" altLang="en-US" dirty="0"/>
              <a:t>月 に発足した日本原子力学会の東京電力福島第一原子力発電所に関する調査委員会に対して、前部会長の中島憲宏氏が委員として参画し、計算科学技術に関する主 要な問題点を取りまとめております。それらは、地震動解析、津波解析、放射性物質の大気拡散解析、シビアアクシデント解析の４点です。また、部会の企画 セッションとして、</a:t>
            </a:r>
            <a:r>
              <a:rPr lang="en-US" altLang="ja-JP" dirty="0"/>
              <a:t>2012</a:t>
            </a:r>
            <a:r>
              <a:rPr lang="ja-JP" altLang="en-US" dirty="0"/>
              <a:t>年春の年会では「我が国に</a:t>
            </a:r>
            <a:r>
              <a:rPr lang="ja-JP" altLang="en-US" dirty="0" smtClean="0"/>
              <a:t>おける軽水</a:t>
            </a:r>
            <a:r>
              <a:rPr lang="ja-JP" altLang="en-US" dirty="0"/>
              <a:t>炉シビアアクシデント評価技術の今後」を、</a:t>
            </a:r>
            <a:r>
              <a:rPr lang="en-US" altLang="ja-JP" dirty="0"/>
              <a:t>2012</a:t>
            </a:r>
            <a:r>
              <a:rPr lang="ja-JP" altLang="en-US" dirty="0"/>
              <a:t>年秋の大会では「津波評価手法の現状とその適用」を、</a:t>
            </a:r>
            <a:r>
              <a:rPr lang="en-US" altLang="ja-JP" dirty="0"/>
              <a:t>2013</a:t>
            </a:r>
            <a:r>
              <a:rPr lang="ja-JP" altLang="en-US" dirty="0"/>
              <a:t>年春の大会では「モデリング・シミュレーションの高度化」を開催し、多くの出席者がありました。さらに、</a:t>
            </a:r>
            <a:r>
              <a:rPr lang="en-US" altLang="ja-JP" dirty="0"/>
              <a:t>2013</a:t>
            </a:r>
            <a:r>
              <a:rPr lang="ja-JP" altLang="en-US" dirty="0"/>
              <a:t>年 秋の大会では「地震動シミュレーションと構造評価手法の現状とその適用」を計画しております。福島第一原発事故において生じた計算科学技術に関する問題点 を見渡すと、原子力の安全にとって計算科学技術は必要不可欠であるとともに、技術の進歩が急速であるがために多くの課題が未解決であるという現状があり、 福島第一原発事故において問題点として顕在化してしまった、と反省しなければならないでしょう。</a:t>
            </a:r>
          </a:p>
        </p:txBody>
      </p:sp>
      <p:sp>
        <p:nvSpPr>
          <p:cNvPr id="3" name="テキスト ボックス 2"/>
          <p:cNvSpPr txBox="1"/>
          <p:nvPr/>
        </p:nvSpPr>
        <p:spPr>
          <a:xfrm>
            <a:off x="107504" y="147990"/>
            <a:ext cx="3775393" cy="461665"/>
          </a:xfrm>
          <a:prstGeom prst="rect">
            <a:avLst/>
          </a:prstGeom>
          <a:noFill/>
        </p:spPr>
        <p:txBody>
          <a:bodyPr wrap="none" rtlCol="0">
            <a:spAutoFit/>
          </a:bodyPr>
          <a:lstStyle/>
          <a:p>
            <a:r>
              <a:rPr kumimoji="1" lang="ja-JP" altLang="en-US" sz="2400" dirty="0" smtClean="0"/>
              <a:t>計算科学技術部会長　挨拶</a:t>
            </a:r>
            <a:endParaRPr kumimoji="1" lang="ja-JP" altLang="en-US" sz="2400" dirty="0"/>
          </a:p>
        </p:txBody>
      </p:sp>
      <p:sp>
        <p:nvSpPr>
          <p:cNvPr id="5" name="テキスト ボックス 4"/>
          <p:cNvSpPr txBox="1"/>
          <p:nvPr/>
        </p:nvSpPr>
        <p:spPr>
          <a:xfrm>
            <a:off x="7236296" y="157277"/>
            <a:ext cx="1415772" cy="461665"/>
          </a:xfrm>
          <a:prstGeom prst="rect">
            <a:avLst/>
          </a:prstGeom>
          <a:noFill/>
        </p:spPr>
        <p:txBody>
          <a:bodyPr wrap="none" rtlCol="0">
            <a:spAutoFit/>
          </a:bodyPr>
          <a:lstStyle/>
          <a:p>
            <a:r>
              <a:rPr kumimoji="1" lang="ja-JP" altLang="en-US" sz="2400" dirty="0" smtClean="0"/>
              <a:t>越塚誠一</a:t>
            </a:r>
            <a:endParaRPr kumimoji="1" lang="ja-JP" altLang="en-US" sz="2400" dirty="0"/>
          </a:p>
        </p:txBody>
      </p:sp>
      <p:sp>
        <p:nvSpPr>
          <p:cNvPr id="6" name="テキスト ボックス 5"/>
          <p:cNvSpPr txBox="1"/>
          <p:nvPr/>
        </p:nvSpPr>
        <p:spPr>
          <a:xfrm>
            <a:off x="7840124" y="6321532"/>
            <a:ext cx="1167307" cy="369332"/>
          </a:xfrm>
          <a:prstGeom prst="rect">
            <a:avLst/>
          </a:prstGeom>
          <a:noFill/>
        </p:spPr>
        <p:txBody>
          <a:bodyPr wrap="none" rtlCol="0">
            <a:spAutoFit/>
          </a:bodyPr>
          <a:lstStyle/>
          <a:p>
            <a:r>
              <a:rPr kumimoji="1" lang="ja-JP" altLang="en-US" dirty="0" smtClean="0"/>
              <a:t>次紙　続く</a:t>
            </a:r>
            <a:endParaRPr kumimoji="1" lang="ja-JP" altLang="en-US" dirty="0"/>
          </a:p>
        </p:txBody>
      </p:sp>
    </p:spTree>
    <p:extLst>
      <p:ext uri="{BB962C8B-B14F-4D97-AF65-F5344CB8AC3E}">
        <p14:creationId xmlns:p14="http://schemas.microsoft.com/office/powerpoint/2010/main" val="98765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476672"/>
            <a:ext cx="8928992" cy="6021288"/>
          </a:xfrm>
          <a:prstGeom prst="rect">
            <a:avLst/>
          </a:prstGeom>
          <a:noFill/>
        </p:spPr>
        <p:txBody>
          <a:bodyPr wrap="square" rtlCol="0">
            <a:normAutofit lnSpcReduction="10000"/>
          </a:bodyPr>
          <a:lstStyle/>
          <a:p>
            <a:r>
              <a:rPr lang="ja-JP" altLang="en-US" dirty="0" smtClean="0"/>
              <a:t>　こう</a:t>
            </a:r>
            <a:r>
              <a:rPr lang="ja-JP" altLang="en-US" dirty="0"/>
              <a:t>した反省を原子力の安全性の向上に生かしていくために、</a:t>
            </a:r>
            <a:r>
              <a:rPr lang="en-US" altLang="ja-JP" dirty="0"/>
              <a:t>2012</a:t>
            </a:r>
            <a:r>
              <a:rPr lang="ja-JP" altLang="en-US" dirty="0"/>
              <a:t>年</a:t>
            </a:r>
            <a:r>
              <a:rPr lang="en-US" altLang="ja-JP" dirty="0"/>
              <a:t>9</a:t>
            </a:r>
            <a:r>
              <a:rPr lang="ja-JP" altLang="en-US" dirty="0"/>
              <a:t>月 に発足した原子力規制委員会が策定を進めている新安全規制における計算科学技術の役割と課題を考えてみたいと思います。第１は、様々な外的事象に対する解 析手法です。新安全基準では外的事象を網羅的に取り上げ、そのうち安全上重要なすべての事象に対して対策が求められており、そのためには様々な外的事象の 影響を解析することが必要になります。これまでも、地震動に加えて地震随伴事象として津波と斜面崩壊の対策が求められていたのですが、さらに溢水や火災</a:t>
            </a:r>
            <a:r>
              <a:rPr lang="ja-JP" altLang="en-US" dirty="0" smtClean="0"/>
              <a:t>など</a:t>
            </a:r>
            <a:r>
              <a:rPr lang="ja-JP" altLang="en-US" dirty="0"/>
              <a:t>に対しても解析と対策が必要になります。第２は、シビアアクシデント解析です。規制要件化されたシビアアクシデント対策に対して、炉心損傷防止や格納容 器破損防止などの有効性評価が実施されることになり、具体的には何らかの解析に頼ることになると考えられます。しかしながら、シビアアクシデントに対して は不確かさが大きな場合もあり、設計基準に対する解析コードによる事故解析のようなやり方が適さないことも予想されます。第３は、確率論的リスク評価で す。新安全基準である設計基準とシビアアクシデント対策に加えて、「発電用原子力発電施設の安全性向上のための評価」が定期的に事業者によって実施され、 規制当局に届け出され、公開されるという制度が作られようとしています。そこでは、継続的な安全性向上に対する事業者の自主的な取り組みが求められていま す。そして、その有効性は個別の炉に対する確率論的リスク評価によって確認するものとされています。確率論的リスク評価は解析技術の１つではありますが、 得られる結果が確率であるという特殊なものです。今後、確率論的リスク評価の役割が大きくなることから、その精度や品質を高めていくことが必要と考えられ ます。第４は、</a:t>
            </a:r>
            <a:r>
              <a:rPr lang="en-US" altLang="ja-JP" dirty="0"/>
              <a:t>V&amp;V</a:t>
            </a:r>
            <a:r>
              <a:rPr lang="ja-JP" altLang="en-US" dirty="0"/>
              <a:t>です。新安全規制では、原子力安全に対する品質保証が、従来の運転段階だけでなく設計及び工事段階に対しても適用されるようになります。特に、解析に対する</a:t>
            </a:r>
            <a:r>
              <a:rPr lang="en-US" altLang="ja-JP" dirty="0"/>
              <a:t>V&amp;V</a:t>
            </a:r>
            <a:r>
              <a:rPr lang="ja-JP" altLang="en-US" dirty="0"/>
              <a:t>が新たに要求事項として書き加えられることになります。これまで計算科学技術部会において活動してきた「シミュレーションの信頼性ワーキンググループ」の成果が生かされるものと期待しています。</a:t>
            </a:r>
          </a:p>
        </p:txBody>
      </p:sp>
      <p:sp>
        <p:nvSpPr>
          <p:cNvPr id="3" name="テキスト ボックス 2"/>
          <p:cNvSpPr txBox="1"/>
          <p:nvPr/>
        </p:nvSpPr>
        <p:spPr>
          <a:xfrm>
            <a:off x="8044934" y="6321532"/>
            <a:ext cx="415498" cy="369332"/>
          </a:xfrm>
          <a:prstGeom prst="rect">
            <a:avLst/>
          </a:prstGeom>
          <a:noFill/>
        </p:spPr>
        <p:txBody>
          <a:bodyPr wrap="none" rtlCol="0">
            <a:spAutoFit/>
          </a:bodyPr>
          <a:lstStyle/>
          <a:p>
            <a:r>
              <a:rPr kumimoji="1" lang="ja-JP" altLang="en-US" dirty="0" smtClean="0"/>
              <a:t>了</a:t>
            </a:r>
            <a:endParaRPr kumimoji="1" lang="ja-JP" altLang="en-US" dirty="0"/>
          </a:p>
        </p:txBody>
      </p:sp>
    </p:spTree>
    <p:extLst>
      <p:ext uri="{BB962C8B-B14F-4D97-AF65-F5344CB8AC3E}">
        <p14:creationId xmlns:p14="http://schemas.microsoft.com/office/powerpoint/2010/main" val="3626660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357438"/>
            <a:ext cx="8229600" cy="1143000"/>
          </a:xfrm>
          <a:noFill/>
        </p:spPr>
        <p:txBody>
          <a:bodyPr/>
          <a:lstStyle/>
          <a:p>
            <a:r>
              <a:rPr lang="en-US" altLang="ja-JP" dirty="0"/>
              <a:t>2</a:t>
            </a:r>
            <a:r>
              <a:rPr lang="en-US" altLang="ja-JP" dirty="0" smtClean="0"/>
              <a:t>. </a:t>
            </a:r>
            <a:r>
              <a:rPr lang="ja-JP" altLang="en-US" dirty="0" smtClean="0"/>
              <a:t>事故調報告書サマリー</a:t>
            </a:r>
          </a:p>
        </p:txBody>
      </p:sp>
      <p:sp>
        <p:nvSpPr>
          <p:cNvPr id="8195"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BC0D7303-3637-4619-8916-35D3DF2E5EC0}" type="slidenum">
              <a:rPr lang="en-US" altLang="ja-JP" smtClean="0"/>
              <a:pPr eaLnBrk="1" hangingPunct="1"/>
              <a:t>6</a:t>
            </a:fld>
            <a:endParaRPr lang="en-US" altLang="ja-JP" smtClean="0"/>
          </a:p>
        </p:txBody>
      </p:sp>
    </p:spTree>
    <p:extLst>
      <p:ext uri="{BB962C8B-B14F-4D97-AF65-F5344CB8AC3E}">
        <p14:creationId xmlns:p14="http://schemas.microsoft.com/office/powerpoint/2010/main" val="2706453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357438"/>
            <a:ext cx="8229600" cy="1143000"/>
          </a:xfrm>
          <a:noFill/>
        </p:spPr>
        <p:txBody>
          <a:bodyPr/>
          <a:lstStyle/>
          <a:p>
            <a:r>
              <a:rPr lang="en-US" altLang="ja-JP" dirty="0" smtClean="0"/>
              <a:t>3. </a:t>
            </a:r>
            <a:r>
              <a:rPr lang="ja-JP" altLang="en-US" dirty="0" smtClean="0"/>
              <a:t>特別講演</a:t>
            </a:r>
          </a:p>
        </p:txBody>
      </p:sp>
      <p:sp>
        <p:nvSpPr>
          <p:cNvPr id="8195"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fld id="{BC0D7303-3637-4619-8916-35D3DF2E5EC0}" type="slidenum">
              <a:rPr lang="en-US" altLang="ja-JP" smtClean="0"/>
              <a:pPr eaLnBrk="1" hangingPunct="1"/>
              <a:t>7</a:t>
            </a:fld>
            <a:endParaRPr lang="en-US" altLang="ja-JP" smtClean="0"/>
          </a:p>
        </p:txBody>
      </p:sp>
    </p:spTree>
    <p:extLst>
      <p:ext uri="{BB962C8B-B14F-4D97-AF65-F5344CB8AC3E}">
        <p14:creationId xmlns:p14="http://schemas.microsoft.com/office/powerpoint/2010/main" val="3597076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457200" y="2357438"/>
            <a:ext cx="8229600" cy="1143000"/>
          </a:xfrm>
          <a:noFill/>
        </p:spPr>
        <p:txBody>
          <a:bodyPr/>
          <a:lstStyle/>
          <a:p>
            <a:r>
              <a:rPr lang="en-US" altLang="ja-JP" dirty="0" smtClean="0"/>
              <a:t>4. </a:t>
            </a:r>
            <a:r>
              <a:rPr lang="ja-JP" altLang="en-US" dirty="0" smtClean="0"/>
              <a:t>告知等</a:t>
            </a:r>
          </a:p>
        </p:txBody>
      </p:sp>
      <p:sp>
        <p:nvSpPr>
          <p:cNvPr id="224259" name="スライド番号プレースホルダ 3"/>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fld id="{4ADE7F90-19B9-4BB0-B605-3C88E4351FFA}" type="slidenum">
              <a:rPr lang="en-US" altLang="ja-JP" sz="1400"/>
              <a:pPr algn="r" eaLnBrk="1" hangingPunct="1"/>
              <a:t>8</a:t>
            </a:fld>
            <a:endParaRPr lang="en-US" altLang="ja-JP" sz="1400" dirty="0"/>
          </a:p>
        </p:txBody>
      </p:sp>
    </p:spTree>
    <p:extLst>
      <p:ext uri="{BB962C8B-B14F-4D97-AF65-F5344CB8AC3E}">
        <p14:creationId xmlns:p14="http://schemas.microsoft.com/office/powerpoint/2010/main" val="19689745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a:xfrm>
            <a:off x="457200" y="274638"/>
            <a:ext cx="8229600" cy="777875"/>
          </a:xfrm>
          <a:noFill/>
        </p:spPr>
        <p:txBody>
          <a:bodyPr/>
          <a:lstStyle/>
          <a:p>
            <a:pPr eaLnBrk="1" hangingPunct="1"/>
            <a:r>
              <a:rPr lang="en-US" altLang="ja-JP" dirty="0" smtClean="0"/>
              <a:t>【</a:t>
            </a:r>
            <a:r>
              <a:rPr lang="ja-JP" altLang="en-US" dirty="0"/>
              <a:t>計算</a:t>
            </a:r>
            <a:r>
              <a:rPr lang="ja-JP" altLang="en-US" dirty="0" smtClean="0"/>
              <a:t>科学技術部会セッション</a:t>
            </a:r>
            <a:r>
              <a:rPr lang="en-US" altLang="ja-JP" dirty="0" smtClean="0"/>
              <a:t>】</a:t>
            </a:r>
          </a:p>
        </p:txBody>
      </p:sp>
      <p:sp>
        <p:nvSpPr>
          <p:cNvPr id="155652" name="スライド番号プレースホルダ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r" eaLnBrk="1" hangingPunct="1"/>
            <a:fld id="{D2E04ADF-FF09-4FFB-A52B-6F57792807FF}" type="slidenum">
              <a:rPr lang="en-US" altLang="ja-JP" sz="1400"/>
              <a:pPr algn="r" eaLnBrk="1" hangingPunct="1"/>
              <a:t>9</a:t>
            </a:fld>
            <a:endParaRPr lang="en-US" altLang="ja-JP" sz="1400"/>
          </a:p>
        </p:txBody>
      </p:sp>
      <p:sp>
        <p:nvSpPr>
          <p:cNvPr id="2" name="テキスト ボックス 1"/>
          <p:cNvSpPr txBox="1"/>
          <p:nvPr/>
        </p:nvSpPr>
        <p:spPr>
          <a:xfrm>
            <a:off x="611560" y="1340768"/>
            <a:ext cx="5544616" cy="830997"/>
          </a:xfrm>
          <a:prstGeom prst="rect">
            <a:avLst/>
          </a:prstGeom>
          <a:noFill/>
        </p:spPr>
        <p:txBody>
          <a:bodyPr wrap="square" rtlCol="0">
            <a:spAutoFit/>
          </a:bodyPr>
          <a:lstStyle/>
          <a:p>
            <a:r>
              <a:rPr kumimoji="1" lang="en-US" altLang="ja-JP" sz="2400" dirty="0" smtClean="0">
                <a:solidFill>
                  <a:srgbClr val="333399"/>
                </a:solidFill>
              </a:rPr>
              <a:t>【</a:t>
            </a:r>
            <a:r>
              <a:rPr kumimoji="1" lang="ja-JP" altLang="en-US" sz="2400" dirty="0" smtClean="0">
                <a:solidFill>
                  <a:srgbClr val="333399"/>
                </a:solidFill>
              </a:rPr>
              <a:t>日時</a:t>
            </a:r>
            <a:r>
              <a:rPr kumimoji="1" lang="en-US" altLang="ja-JP" sz="2400" dirty="0" smtClean="0">
                <a:solidFill>
                  <a:srgbClr val="333399"/>
                </a:solidFill>
              </a:rPr>
              <a:t>】</a:t>
            </a:r>
            <a:r>
              <a:rPr kumimoji="1" lang="ja-JP" altLang="en-US" sz="2400" dirty="0" smtClean="0">
                <a:solidFill>
                  <a:srgbClr val="333399"/>
                </a:solidFill>
              </a:rPr>
              <a:t>　９月５日（木）　１３：００～１４：３０</a:t>
            </a:r>
            <a:endParaRPr kumimoji="1" lang="en-US" altLang="ja-JP" sz="2400" dirty="0" smtClean="0">
              <a:solidFill>
                <a:srgbClr val="333399"/>
              </a:solidFill>
            </a:endParaRPr>
          </a:p>
          <a:p>
            <a:r>
              <a:rPr lang="en-US" altLang="ja-JP" sz="2400" dirty="0" smtClean="0">
                <a:solidFill>
                  <a:srgbClr val="333399"/>
                </a:solidFill>
              </a:rPr>
              <a:t>【</a:t>
            </a:r>
            <a:r>
              <a:rPr lang="ja-JP" altLang="en-US" sz="2400" dirty="0" smtClean="0">
                <a:solidFill>
                  <a:srgbClr val="333399"/>
                </a:solidFill>
              </a:rPr>
              <a:t>場所</a:t>
            </a:r>
            <a:r>
              <a:rPr lang="en-US" altLang="ja-JP" sz="2400" dirty="0" smtClean="0">
                <a:solidFill>
                  <a:srgbClr val="333399"/>
                </a:solidFill>
              </a:rPr>
              <a:t>】</a:t>
            </a:r>
            <a:r>
              <a:rPr lang="ja-JP" altLang="en-US" sz="2400" dirty="0" smtClean="0">
                <a:solidFill>
                  <a:srgbClr val="333399"/>
                </a:solidFill>
              </a:rPr>
              <a:t>　Ｋ会場（</a:t>
            </a:r>
            <a:r>
              <a:rPr lang="ja-JP" altLang="en-US" sz="2400" dirty="0">
                <a:solidFill>
                  <a:srgbClr val="333399"/>
                </a:solidFill>
              </a:rPr>
              <a:t>教養棟旧館</a:t>
            </a:r>
            <a:r>
              <a:rPr lang="en-US" altLang="ja-JP" sz="2400" dirty="0" smtClean="0">
                <a:solidFill>
                  <a:srgbClr val="333399"/>
                </a:solidFill>
              </a:rPr>
              <a:t>211</a:t>
            </a:r>
            <a:r>
              <a:rPr lang="ja-JP" altLang="en-US" sz="2400" dirty="0" smtClean="0">
                <a:solidFill>
                  <a:srgbClr val="333399"/>
                </a:solidFill>
              </a:rPr>
              <a:t>）</a:t>
            </a:r>
            <a:endParaRPr kumimoji="1" lang="ja-JP" altLang="en-US" sz="2400" dirty="0">
              <a:solidFill>
                <a:srgbClr val="333399"/>
              </a:solidFill>
            </a:endParaRPr>
          </a:p>
        </p:txBody>
      </p:sp>
      <p:sp>
        <p:nvSpPr>
          <p:cNvPr id="5" name="テキスト ボックス 4"/>
          <p:cNvSpPr txBox="1"/>
          <p:nvPr/>
        </p:nvSpPr>
        <p:spPr>
          <a:xfrm>
            <a:off x="577974" y="2470051"/>
            <a:ext cx="7920880" cy="1077218"/>
          </a:xfrm>
          <a:prstGeom prst="rect">
            <a:avLst/>
          </a:prstGeom>
          <a:noFill/>
        </p:spPr>
        <p:txBody>
          <a:bodyPr wrap="square" rtlCol="0">
            <a:spAutoFit/>
          </a:bodyPr>
          <a:lstStyle/>
          <a:p>
            <a:r>
              <a:rPr lang="ja-JP" altLang="en-US" sz="2400" b="1" dirty="0"/>
              <a:t>「地震動シミュレーションと構造評価手法の現状とその適用</a:t>
            </a:r>
            <a:r>
              <a:rPr lang="ja-JP" altLang="en-US" sz="2400" b="1" dirty="0" smtClean="0"/>
              <a:t>」</a:t>
            </a:r>
            <a:endParaRPr lang="en-US" altLang="ja-JP" sz="2400" b="1" dirty="0" smtClean="0"/>
          </a:p>
          <a:p>
            <a:pPr algn="r"/>
            <a:r>
              <a:rPr lang="ja-JP" altLang="en-US" sz="2000" b="1" dirty="0" smtClean="0"/>
              <a:t>座長　中島</a:t>
            </a:r>
            <a:r>
              <a:rPr lang="ja-JP" altLang="en-US" sz="2000" b="1" dirty="0"/>
              <a:t>憲</a:t>
            </a:r>
            <a:r>
              <a:rPr lang="ja-JP" altLang="en-US" sz="2000" b="1" dirty="0" smtClean="0"/>
              <a:t>宏（</a:t>
            </a:r>
            <a:r>
              <a:rPr lang="en-US" altLang="ja-JP" sz="2000" b="1" dirty="0"/>
              <a:t>JAEA</a:t>
            </a:r>
            <a:r>
              <a:rPr lang="ja-JP" altLang="en-US" sz="2000" b="1" dirty="0" smtClean="0"/>
              <a:t>）</a:t>
            </a:r>
            <a:endParaRPr lang="ja-JP" altLang="en-US" sz="2000" b="1" dirty="0"/>
          </a:p>
          <a:p>
            <a:pPr algn="r"/>
            <a:endParaRPr lang="ja-JP" altLang="en-US" sz="2000" b="1" dirty="0"/>
          </a:p>
        </p:txBody>
      </p:sp>
      <p:graphicFrame>
        <p:nvGraphicFramePr>
          <p:cNvPr id="8" name="表 7"/>
          <p:cNvGraphicFramePr>
            <a:graphicFrameLocks noGrp="1"/>
          </p:cNvGraphicFramePr>
          <p:nvPr>
            <p:extLst>
              <p:ext uri="{D42A27DB-BD31-4B8C-83A1-F6EECF244321}">
                <p14:modId xmlns:p14="http://schemas.microsoft.com/office/powerpoint/2010/main" val="2966036188"/>
              </p:ext>
            </p:extLst>
          </p:nvPr>
        </p:nvGraphicFramePr>
        <p:xfrm>
          <a:off x="136079" y="3542655"/>
          <a:ext cx="8906072" cy="2023705"/>
        </p:xfrm>
        <a:graphic>
          <a:graphicData uri="http://schemas.openxmlformats.org/drawingml/2006/table">
            <a:tbl>
              <a:tblPr bandRow="1">
                <a:tableStyleId>{BDBED569-4797-4DF1-A0F4-6AAB3CD982D8}</a:tableStyleId>
              </a:tblPr>
              <a:tblGrid>
                <a:gridCol w="356244"/>
                <a:gridCol w="6821636"/>
                <a:gridCol w="1728192"/>
              </a:tblGrid>
              <a:tr h="600335">
                <a:tc>
                  <a:txBody>
                    <a:bodyPr/>
                    <a:lstStyle/>
                    <a:p>
                      <a:r>
                        <a:rPr kumimoji="1" lang="en-US" altLang="ja-JP" sz="1800" kern="1200" dirty="0" smtClean="0">
                          <a:solidFill>
                            <a:schemeClr val="tx1"/>
                          </a:solidFill>
                          <a:latin typeface="+mn-lt"/>
                          <a:ea typeface="+mn-ea"/>
                          <a:cs typeface="+mn-cs"/>
                        </a:rPr>
                        <a:t>1.</a:t>
                      </a:r>
                      <a:endParaRPr kumimoji="1" lang="ja-JP" altLang="en-US" sz="18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kern="1200" dirty="0" smtClean="0">
                          <a:solidFill>
                            <a:schemeClr val="tx1"/>
                          </a:solidFill>
                          <a:latin typeface="+mn-lt"/>
                          <a:ea typeface="+mn-ea"/>
                          <a:cs typeface="+mn-cs"/>
                        </a:rPr>
                        <a:t>「大規模計算機を利用した地震動と地震応答のシミュレーション」</a:t>
                      </a:r>
                      <a:endParaRPr kumimoji="1" lang="ja-JP" altLang="en-US" sz="18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latin typeface="+mn-lt"/>
                          <a:ea typeface="+mn-ea"/>
                          <a:cs typeface="+mn-cs"/>
                        </a:rPr>
                        <a:t>堀 宗朗 教授</a:t>
                      </a:r>
                      <a:endParaRPr kumimoji="1" lang="en-US" altLang="ja-JP" sz="18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latin typeface="+mn-lt"/>
                          <a:ea typeface="+mn-ea"/>
                          <a:cs typeface="+mn-cs"/>
                        </a:rPr>
                        <a:t>（東京大学）</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00335">
                <a:tc>
                  <a:txBody>
                    <a:bodyPr/>
                    <a:lstStyle/>
                    <a:p>
                      <a:r>
                        <a:rPr kumimoji="1" lang="en-US" altLang="ja-JP" sz="1800" kern="1200" dirty="0" smtClean="0">
                          <a:solidFill>
                            <a:schemeClr val="tx1"/>
                          </a:solidFill>
                          <a:latin typeface="+mn-lt"/>
                          <a:ea typeface="+mn-ea"/>
                          <a:cs typeface="+mn-cs"/>
                        </a:rPr>
                        <a:t>2.</a:t>
                      </a:r>
                      <a:endParaRPr kumimoji="1" lang="ja-JP" altLang="en-US" sz="18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kern="1200" dirty="0" smtClean="0">
                          <a:solidFill>
                            <a:schemeClr val="tx1"/>
                          </a:solidFill>
                          <a:latin typeface="+mn-lt"/>
                          <a:ea typeface="+mn-ea"/>
                          <a:cs typeface="+mn-cs"/>
                        </a:rPr>
                        <a:t>「耐震計算ソフトウェアの現状とその利用事例」</a:t>
                      </a:r>
                      <a:endParaRPr kumimoji="1" lang="ja-JP" altLang="en-US" sz="18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latin typeface="+mn-lt"/>
                          <a:ea typeface="+mn-ea"/>
                          <a:cs typeface="+mn-cs"/>
                        </a:rPr>
                        <a:t>中村均氏</a:t>
                      </a:r>
                    </a:p>
                    <a:p>
                      <a:r>
                        <a:rPr kumimoji="1" lang="ja-JP" altLang="en-US" sz="1800" kern="1200" dirty="0" smtClean="0">
                          <a:solidFill>
                            <a:schemeClr val="tx1"/>
                          </a:solidFill>
                          <a:latin typeface="+mn-lt"/>
                          <a:ea typeface="+mn-ea"/>
                          <a:cs typeface="+mn-cs"/>
                        </a:rPr>
                        <a:t>（</a:t>
                      </a:r>
                      <a:r>
                        <a:rPr kumimoji="1" lang="en-US" altLang="ja-JP" sz="1800" kern="1200" dirty="0" smtClean="0">
                          <a:solidFill>
                            <a:schemeClr val="tx1"/>
                          </a:solidFill>
                          <a:latin typeface="+mn-lt"/>
                          <a:ea typeface="+mn-ea"/>
                          <a:cs typeface="+mn-cs"/>
                        </a:rPr>
                        <a:t>CTC</a:t>
                      </a:r>
                      <a:r>
                        <a:rPr kumimoji="1" lang="ja-JP" altLang="en-US" sz="1800" kern="1200" dirty="0" smtClean="0">
                          <a:solidFill>
                            <a:schemeClr val="tx1"/>
                          </a:solidFill>
                          <a:latin typeface="+mn-lt"/>
                          <a:ea typeface="+mn-ea"/>
                          <a:cs typeface="+mn-cs"/>
                        </a:rPr>
                        <a:t>）</a:t>
                      </a:r>
                      <a:endParaRPr kumimoji="1" lang="ja-JP" altLang="en-US" sz="18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43545">
                <a:tc>
                  <a:txBody>
                    <a:bodyPr/>
                    <a:lstStyle/>
                    <a:p>
                      <a:r>
                        <a:rPr kumimoji="1" lang="en-US" altLang="ja-JP" sz="1800" kern="1200" dirty="0" smtClean="0">
                          <a:solidFill>
                            <a:schemeClr val="tx1"/>
                          </a:solidFill>
                          <a:latin typeface="+mn-lt"/>
                          <a:ea typeface="+mn-ea"/>
                          <a:cs typeface="+mn-cs"/>
                        </a:rPr>
                        <a:t>3.</a:t>
                      </a:r>
                      <a:endParaRPr kumimoji="1" lang="ja-JP" altLang="en-US" sz="18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kern="1200" dirty="0" smtClean="0">
                          <a:solidFill>
                            <a:schemeClr val="tx1"/>
                          </a:solidFill>
                          <a:latin typeface="+mn-lt"/>
                          <a:ea typeface="+mn-ea"/>
                          <a:cs typeface="+mn-cs"/>
                        </a:rPr>
                        <a:t>「東北地方太平洋沖地震に対する福島第一／福島第二原子力発電所の影響評価」</a:t>
                      </a:r>
                      <a:endParaRPr kumimoji="1" lang="ja-JP" altLang="en-US" sz="1800" kern="1200" dirty="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kumimoji="1" lang="ja-JP" altLang="en-US" sz="1800" kern="1200" dirty="0" smtClean="0">
                          <a:solidFill>
                            <a:schemeClr val="tx1"/>
                          </a:solidFill>
                          <a:latin typeface="+mn-lt"/>
                          <a:ea typeface="+mn-ea"/>
                          <a:cs typeface="+mn-cs"/>
                        </a:rPr>
                        <a:t>綿引喜徳氏</a:t>
                      </a:r>
                      <a:endParaRPr kumimoji="1" lang="en-US" altLang="ja-JP" sz="1800" kern="1200" dirty="0" smtClean="0">
                        <a:solidFill>
                          <a:schemeClr val="tx1"/>
                        </a:solidFill>
                        <a:latin typeface="+mn-lt"/>
                        <a:ea typeface="+mn-ea"/>
                        <a:cs typeface="+mn-cs"/>
                      </a:endParaRPr>
                    </a:p>
                    <a:p>
                      <a:r>
                        <a:rPr kumimoji="1" lang="ja-JP" altLang="en-US" sz="1800" kern="1200" dirty="0" smtClean="0">
                          <a:solidFill>
                            <a:schemeClr val="tx1"/>
                          </a:solidFill>
                          <a:latin typeface="+mn-lt"/>
                          <a:ea typeface="+mn-ea"/>
                          <a:cs typeface="+mn-cs"/>
                        </a:rPr>
                        <a:t>（東京電力）</a:t>
                      </a:r>
                      <a:endParaRPr kumimoji="1" lang="en-US" altLang="ja-JP" sz="1800" kern="1200" dirty="0" smtClean="0">
                        <a:solidFill>
                          <a:schemeClr val="tx1"/>
                        </a:solidFill>
                        <a:latin typeface="+mn-lt"/>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892375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TotalTime>
  <Words>291</Words>
  <Application>Microsoft Office PowerPoint</Application>
  <PresentationFormat>画面に合わせる (4:3)</PresentationFormat>
  <Paragraphs>96</Paragraphs>
  <Slides>12</Slides>
  <Notes>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平成25年度　計算科学技術部会  第14回全体会議</vt:lpstr>
      <vt:lpstr>平成25年度計算科学技術部会　全体会議</vt:lpstr>
      <vt:lpstr>1. 部会長挨拶</vt:lpstr>
      <vt:lpstr>PowerPoint プレゼンテーション</vt:lpstr>
      <vt:lpstr>PowerPoint プレゼンテーション</vt:lpstr>
      <vt:lpstr>2. 事故調報告書サマリー</vt:lpstr>
      <vt:lpstr>3. 特別講演</vt:lpstr>
      <vt:lpstr>4. 告知等</vt:lpstr>
      <vt:lpstr>【計算科学技術部会セッション】</vt:lpstr>
      <vt:lpstr>【第1回若手交流フォーラム】</vt:lpstr>
      <vt:lpstr>【計算科学技術部会懇親会】</vt:lpstr>
      <vt:lpstr>以　上</vt:lpstr>
    </vt:vector>
  </TitlesOfParts>
  <Company>伊藤忠テクノソリューションズ</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平成24年度　計算科学技術部会  第10回部会表彰式  および  第12回全体会議</dc:title>
  <dc:creator>羽間　収</dc:creator>
  <cp:lastModifiedBy>nishida</cp:lastModifiedBy>
  <cp:revision>49</cp:revision>
  <dcterms:created xsi:type="dcterms:W3CDTF">2013-03-18T01:24:13Z</dcterms:created>
  <dcterms:modified xsi:type="dcterms:W3CDTF">2013-08-27T05:45:50Z</dcterms:modified>
</cp:coreProperties>
</file>