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1" r:id="rId2"/>
    <p:sldId id="266" r:id="rId3"/>
    <p:sldId id="267" r:id="rId4"/>
    <p:sldId id="268" r:id="rId5"/>
    <p:sldId id="269" r:id="rId6"/>
    <p:sldId id="270" r:id="rId7"/>
    <p:sldId id="271" r:id="rId8"/>
    <p:sldId id="272" r:id="rId9"/>
    <p:sldId id="299" r:id="rId10"/>
    <p:sldId id="312" r:id="rId11"/>
    <p:sldId id="313" r:id="rId12"/>
    <p:sldId id="314" r:id="rId13"/>
    <p:sldId id="315" r:id="rId14"/>
    <p:sldId id="325" r:id="rId15"/>
    <p:sldId id="316" r:id="rId16"/>
    <p:sldId id="317" r:id="rId17"/>
    <p:sldId id="318" r:id="rId18"/>
    <p:sldId id="319" r:id="rId19"/>
    <p:sldId id="320" r:id="rId20"/>
    <p:sldId id="321" r:id="rId21"/>
    <p:sldId id="323" r:id="rId22"/>
    <p:sldId id="322" r:id="rId23"/>
    <p:sldId id="304" r:id="rId24"/>
    <p:sldId id="305" r:id="rId25"/>
    <p:sldId id="308" r:id="rId26"/>
    <p:sldId id="309" r:id="rId27"/>
    <p:sldId id="310" r:id="rId28"/>
    <p:sldId id="324" r:id="rId29"/>
    <p:sldId id="296" r:id="rId30"/>
    <p:sldId id="307" r:id="rId31"/>
    <p:sldId id="298" r:id="rId32"/>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0" autoAdjust="0"/>
  </p:normalViewPr>
  <p:slideViewPr>
    <p:cSldViewPr>
      <p:cViewPr varScale="1">
        <p:scale>
          <a:sx n="50" d="100"/>
          <a:sy n="50" d="100"/>
        </p:scale>
        <p:origin x="-1267" y="-82"/>
      </p:cViewPr>
      <p:guideLst>
        <p:guide orient="horz" pos="2160"/>
        <p:guide pos="2880"/>
      </p:guideLst>
    </p:cSldViewPr>
  </p:slideViewPr>
  <p:outlineViewPr>
    <p:cViewPr>
      <p:scale>
        <a:sx n="33" d="100"/>
        <a:sy n="33" d="100"/>
      </p:scale>
      <p:origin x="0" y="5526"/>
    </p:cViewPr>
  </p:outlineViewPr>
  <p:notesTextViewPr>
    <p:cViewPr>
      <p:scale>
        <a:sx n="1" d="1"/>
        <a:sy n="1" d="1"/>
      </p:scale>
      <p:origin x="0" y="0"/>
    </p:cViewPr>
  </p:notesTextViewPr>
  <p:sorterViewPr>
    <p:cViewPr>
      <p:scale>
        <a:sx n="200" d="100"/>
        <a:sy n="200" d="100"/>
      </p:scale>
      <p:origin x="0" y="114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7246" y="0"/>
            <a:ext cx="4434999" cy="354965"/>
          </a:xfrm>
          <a:prstGeom prst="rect">
            <a:avLst/>
          </a:prstGeom>
        </p:spPr>
        <p:txBody>
          <a:bodyPr vert="horz" lIns="99048" tIns="49524" rIns="99048" bIns="49524" rtlCol="0"/>
          <a:lstStyle>
            <a:lvl1pPr algn="r">
              <a:defRPr sz="1300"/>
            </a:lvl1pPr>
          </a:lstStyle>
          <a:p>
            <a:r>
              <a:rPr kumimoji="1" lang="en-US" altLang="ja-JP" smtClean="0"/>
              <a:t>2014/8/22</a:t>
            </a:r>
            <a:r>
              <a:rPr kumimoji="1" lang="ja-JP" altLang="en-US" smtClean="0"/>
              <a:t>　資料</a:t>
            </a:r>
            <a:r>
              <a:rPr kumimoji="1" lang="en-US" altLang="ja-JP" smtClean="0"/>
              <a:t>1-3-5</a:t>
            </a:r>
            <a:endParaRPr kumimoji="1" lang="ja-JP" altLang="en-US"/>
          </a:p>
        </p:txBody>
      </p:sp>
      <p:sp>
        <p:nvSpPr>
          <p:cNvPr id="4" name="フッター プレースホルダー 3"/>
          <p:cNvSpPr>
            <a:spLocks noGrp="1"/>
          </p:cNvSpPr>
          <p:nvPr>
            <p:ph type="ftr" sz="quarter" idx="2"/>
          </p:nvPr>
        </p:nvSpPr>
        <p:spPr>
          <a:xfrm>
            <a:off x="0" y="6743103"/>
            <a:ext cx="4434999" cy="354965"/>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246" y="6743103"/>
            <a:ext cx="4434999" cy="354965"/>
          </a:xfrm>
          <a:prstGeom prst="rect">
            <a:avLst/>
          </a:prstGeom>
        </p:spPr>
        <p:txBody>
          <a:bodyPr vert="horz" lIns="99048" tIns="49524" rIns="99048" bIns="49524" rtlCol="0" anchor="b"/>
          <a:lstStyle>
            <a:lvl1pPr algn="r">
              <a:defRPr sz="1300"/>
            </a:lvl1pPr>
          </a:lstStyle>
          <a:p>
            <a:fld id="{F337DFBA-97A7-407E-8C27-F5B4D9661639}" type="slidenum">
              <a:rPr kumimoji="1" lang="ja-JP" altLang="en-US" smtClean="0"/>
              <a:t>‹#›</a:t>
            </a:fld>
            <a:endParaRPr kumimoji="1" lang="ja-JP" altLang="en-US"/>
          </a:p>
        </p:txBody>
      </p:sp>
    </p:spTree>
    <p:extLst>
      <p:ext uri="{BB962C8B-B14F-4D97-AF65-F5344CB8AC3E}">
        <p14:creationId xmlns:p14="http://schemas.microsoft.com/office/powerpoint/2010/main" val="3930732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5797246" y="0"/>
            <a:ext cx="4434999" cy="354965"/>
          </a:xfrm>
          <a:prstGeom prst="rect">
            <a:avLst/>
          </a:prstGeom>
        </p:spPr>
        <p:txBody>
          <a:bodyPr vert="horz" lIns="99048" tIns="49524" rIns="99048" bIns="49524" rtlCol="0"/>
          <a:lstStyle>
            <a:lvl1pPr algn="r">
              <a:defRPr sz="1300"/>
            </a:lvl1p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スライド イメージ プレースホルダー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lIns="99048" tIns="49524" rIns="99048" bIns="49524" rtlCol="0" anchor="ctr"/>
          <a:lstStyle/>
          <a:p>
            <a:endParaRPr lang="ja-JP" altLang="en-US" dirty="0"/>
          </a:p>
        </p:txBody>
      </p:sp>
      <p:sp>
        <p:nvSpPr>
          <p:cNvPr id="5" name="ノート プレースホルダー 4"/>
          <p:cNvSpPr>
            <a:spLocks noGrp="1"/>
          </p:cNvSpPr>
          <p:nvPr>
            <p:ph type="body" sz="quarter" idx="3"/>
          </p:nvPr>
        </p:nvSpPr>
        <p:spPr>
          <a:xfrm>
            <a:off x="1023462" y="3372168"/>
            <a:ext cx="8187690" cy="3194685"/>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3103"/>
            <a:ext cx="4434999" cy="354965"/>
          </a:xfrm>
          <a:prstGeom prst="rect">
            <a:avLst/>
          </a:prstGeom>
        </p:spPr>
        <p:txBody>
          <a:bodyPr vert="horz" lIns="99048" tIns="49524" rIns="99048" bIns="49524"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5797246" y="6743103"/>
            <a:ext cx="4434999" cy="354965"/>
          </a:xfrm>
          <a:prstGeom prst="rect">
            <a:avLst/>
          </a:prstGeom>
        </p:spPr>
        <p:txBody>
          <a:bodyPr vert="horz" lIns="99048" tIns="49524" rIns="99048" bIns="49524" rtlCol="0" anchor="b"/>
          <a:lstStyle>
            <a:lvl1pPr algn="r">
              <a:defRPr sz="1300"/>
            </a:lvl1pPr>
          </a:lstStyle>
          <a:p>
            <a:fld id="{19F72BDC-B7FA-468A-88D2-F000B5A562D5}" type="slidenum">
              <a:rPr kumimoji="1" lang="ja-JP" altLang="en-US" smtClean="0"/>
              <a:t>‹#›</a:t>
            </a:fld>
            <a:endParaRPr kumimoji="1" lang="ja-JP" altLang="en-US" dirty="0"/>
          </a:p>
        </p:txBody>
      </p:sp>
    </p:spTree>
    <p:extLst>
      <p:ext uri="{BB962C8B-B14F-4D97-AF65-F5344CB8AC3E}">
        <p14:creationId xmlns:p14="http://schemas.microsoft.com/office/powerpoint/2010/main" val="274907270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F72BDC-B7FA-468A-88D2-F000B5A562D5}" type="slidenum">
              <a:rPr kumimoji="1" lang="ja-JP" altLang="en-US" smtClean="0"/>
              <a:t>1</a:t>
            </a:fld>
            <a:endParaRPr kumimoji="1" lang="ja-JP" altLang="en-US" dirty="0"/>
          </a:p>
        </p:txBody>
      </p:sp>
      <p:sp>
        <p:nvSpPr>
          <p:cNvPr id="6" name="日付プレースホルダー 5"/>
          <p:cNvSpPr>
            <a:spLocks noGrp="1"/>
          </p:cNvSpPr>
          <p:nvPr>
            <p:ph type="dt" idx="12"/>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7" name="ヘッダー プレースホルダー 6"/>
          <p:cNvSpPr>
            <a:spLocks noGrp="1"/>
          </p:cNvSpPr>
          <p:nvPr>
            <p:ph type="hdr" sz="quarter" idx="13"/>
          </p:nvPr>
        </p:nvSpPr>
        <p:spPr/>
        <p:txBody>
          <a:bodyPr/>
          <a:lstStyle/>
          <a:p>
            <a:endParaRPr kumimoji="1" lang="ja-JP" altLang="en-US" dirty="0"/>
          </a:p>
        </p:txBody>
      </p:sp>
    </p:spTree>
    <p:extLst>
      <p:ext uri="{BB962C8B-B14F-4D97-AF65-F5344CB8AC3E}">
        <p14:creationId xmlns:p14="http://schemas.microsoft.com/office/powerpoint/2010/main" val="3618005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38B07425-AB82-45C5-86E5-A38C0BBB0F9A}" type="slidenum">
              <a:rPr lang="en-US" altLang="ja-JP" sz="1200"/>
              <a:pPr algn="r" eaLnBrk="1" hangingPunct="1"/>
              <a:t>11</a:t>
            </a:fld>
            <a:endParaRPr lang="en-US" altLang="ja-JP" sz="1200"/>
          </a:p>
        </p:txBody>
      </p:sp>
      <p:sp>
        <p:nvSpPr>
          <p:cNvPr id="194563" name="Rectangle 2"/>
          <p:cNvSpPr>
            <a:spLocks noGrp="1" noRot="1" noChangeAspect="1" noChangeArrowheads="1" noTextEdit="1"/>
          </p:cNvSpPr>
          <p:nvPr>
            <p:ph type="sldImg"/>
          </p:nvPr>
        </p:nvSpPr>
        <p:spPr>
          <a:xfrm>
            <a:off x="3343275" y="531813"/>
            <a:ext cx="3549650" cy="2662237"/>
          </a:xfrm>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8341935-9E8A-47CD-A369-75C713AC3D13}" type="slidenum">
              <a:rPr lang="en-US" altLang="ja-JP" sz="1200"/>
              <a:pPr algn="r" eaLnBrk="1" hangingPunct="1"/>
              <a:t>12</a:t>
            </a:fld>
            <a:endParaRPr lang="en-US" altLang="ja-JP" sz="1200"/>
          </a:p>
        </p:txBody>
      </p:sp>
      <p:sp>
        <p:nvSpPr>
          <p:cNvPr id="196611" name="Rectangle 2"/>
          <p:cNvSpPr>
            <a:spLocks noGrp="1" noRot="1" noChangeAspect="1" noChangeArrowheads="1" noTextEdit="1"/>
          </p:cNvSpPr>
          <p:nvPr>
            <p:ph type="sldImg"/>
          </p:nvPr>
        </p:nvSpPr>
        <p:spPr>
          <a:xfrm>
            <a:off x="3343275" y="531813"/>
            <a:ext cx="3549650" cy="2662237"/>
          </a:xfrm>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C4A599A-FD9D-4AA1-8AD9-5E2AF19966BA}" type="slidenum">
              <a:rPr lang="en-US" altLang="ja-JP" sz="1200"/>
              <a:pPr algn="r" eaLnBrk="1" hangingPunct="1"/>
              <a:t>13</a:t>
            </a:fld>
            <a:endParaRPr lang="en-US" altLang="ja-JP" sz="1200"/>
          </a:p>
        </p:txBody>
      </p:sp>
      <p:sp>
        <p:nvSpPr>
          <p:cNvPr id="198659" name="Rectangle 2"/>
          <p:cNvSpPr>
            <a:spLocks noGrp="1" noRot="1" noChangeAspect="1" noChangeArrowheads="1" noTextEdit="1"/>
          </p:cNvSpPr>
          <p:nvPr>
            <p:ph type="sldImg"/>
          </p:nvPr>
        </p:nvSpPr>
        <p:spPr>
          <a:xfrm>
            <a:off x="3343275" y="531813"/>
            <a:ext cx="3549650" cy="2662237"/>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5796112"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37BB357-9D1F-43F5-B438-A1935DA73B86}" type="slidenum">
              <a:rPr lang="en-US" altLang="ja-JP" sz="1200"/>
              <a:pPr algn="r" eaLnBrk="1" hangingPunct="1"/>
              <a:t>15</a:t>
            </a:fld>
            <a:endParaRPr lang="en-US" altLang="ja-JP" sz="1200"/>
          </a:p>
        </p:txBody>
      </p:sp>
      <p:sp>
        <p:nvSpPr>
          <p:cNvPr id="200707" name="Rectangle 2"/>
          <p:cNvSpPr>
            <a:spLocks noGrp="1" noRot="1" noChangeAspect="1" noChangeArrowheads="1" noTextEdit="1"/>
          </p:cNvSpPr>
          <p:nvPr>
            <p:ph type="sldImg"/>
          </p:nvPr>
        </p:nvSpPr>
        <p:spPr>
          <a:xfrm>
            <a:off x="3343275" y="531813"/>
            <a:ext cx="3549650" cy="2662237"/>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5796112"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37BB357-9D1F-43F5-B438-A1935DA73B86}" type="slidenum">
              <a:rPr lang="en-US" altLang="ja-JP" sz="1200"/>
              <a:pPr algn="r" eaLnBrk="1" hangingPunct="1"/>
              <a:t>16</a:t>
            </a:fld>
            <a:endParaRPr lang="en-US" altLang="ja-JP" sz="1200"/>
          </a:p>
        </p:txBody>
      </p:sp>
      <p:sp>
        <p:nvSpPr>
          <p:cNvPr id="200707" name="Rectangle 2"/>
          <p:cNvSpPr>
            <a:spLocks noGrp="1" noRot="1" noChangeAspect="1" noChangeArrowheads="1" noTextEdit="1"/>
          </p:cNvSpPr>
          <p:nvPr>
            <p:ph type="sldImg"/>
          </p:nvPr>
        </p:nvSpPr>
        <p:spPr>
          <a:xfrm>
            <a:off x="3343275" y="531813"/>
            <a:ext cx="3549650" cy="2662237"/>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B58042C-814A-4FF8-8CF4-E12A9B41C55C}" type="slidenum">
              <a:rPr lang="en-US" altLang="ja-JP" sz="1200"/>
              <a:pPr algn="r" eaLnBrk="1" hangingPunct="1"/>
              <a:t>17</a:t>
            </a:fld>
            <a:endParaRPr lang="en-US" altLang="ja-JP" sz="1200" dirty="0"/>
          </a:p>
        </p:txBody>
      </p:sp>
      <p:sp>
        <p:nvSpPr>
          <p:cNvPr id="7171" name="Rectangle 2"/>
          <p:cNvSpPr>
            <a:spLocks noGrp="1" noRot="1" noChangeAspect="1" noChangeArrowheads="1" noTextEdit="1"/>
          </p:cNvSpPr>
          <p:nvPr>
            <p:ph type="sldImg"/>
          </p:nvPr>
        </p:nvSpPr>
        <p:spPr>
          <a:xfrm>
            <a:off x="3343275" y="531813"/>
            <a:ext cx="3549650" cy="2662237"/>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itchFamily="34" charset="0"/>
            </a:endParaRPr>
          </a:p>
        </p:txBody>
      </p:sp>
    </p:spTree>
    <p:extLst>
      <p:ext uri="{BB962C8B-B14F-4D97-AF65-F5344CB8AC3E}">
        <p14:creationId xmlns:p14="http://schemas.microsoft.com/office/powerpoint/2010/main" val="55224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79BA7C0-4FFD-459B-A01D-B8683E0E50B5}" type="slidenum">
              <a:rPr lang="en-US" altLang="ja-JP" sz="1200"/>
              <a:pPr algn="r" eaLnBrk="1" hangingPunct="1"/>
              <a:t>18</a:t>
            </a:fld>
            <a:endParaRPr lang="en-US" altLang="ja-JP" sz="1200"/>
          </a:p>
        </p:txBody>
      </p:sp>
      <p:sp>
        <p:nvSpPr>
          <p:cNvPr id="8195" name="Rectangle 2"/>
          <p:cNvSpPr>
            <a:spLocks noGrp="1" noRot="1" noChangeAspect="1" noChangeArrowheads="1" noTextEdit="1"/>
          </p:cNvSpPr>
          <p:nvPr>
            <p:ph type="sldImg"/>
          </p:nvPr>
        </p:nvSpPr>
        <p:spPr>
          <a:xfrm>
            <a:off x="3343275" y="531813"/>
            <a:ext cx="3549650" cy="266223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extLst>
      <p:ext uri="{BB962C8B-B14F-4D97-AF65-F5344CB8AC3E}">
        <p14:creationId xmlns:p14="http://schemas.microsoft.com/office/powerpoint/2010/main" val="211272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79BA7C0-4FFD-459B-A01D-B8683E0E50B5}" type="slidenum">
              <a:rPr lang="en-US" altLang="ja-JP" sz="1200"/>
              <a:pPr algn="r" eaLnBrk="1" hangingPunct="1"/>
              <a:t>19</a:t>
            </a:fld>
            <a:endParaRPr lang="en-US" altLang="ja-JP" sz="1200"/>
          </a:p>
        </p:txBody>
      </p:sp>
      <p:sp>
        <p:nvSpPr>
          <p:cNvPr id="8195" name="Rectangle 2"/>
          <p:cNvSpPr>
            <a:spLocks noGrp="1" noRot="1" noChangeAspect="1" noChangeArrowheads="1" noTextEdit="1"/>
          </p:cNvSpPr>
          <p:nvPr>
            <p:ph type="sldImg"/>
          </p:nvPr>
        </p:nvSpPr>
        <p:spPr>
          <a:xfrm>
            <a:off x="3343275" y="531813"/>
            <a:ext cx="3549650" cy="266223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extLst>
      <p:ext uri="{BB962C8B-B14F-4D97-AF65-F5344CB8AC3E}">
        <p14:creationId xmlns:p14="http://schemas.microsoft.com/office/powerpoint/2010/main" val="408466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67E3ADBF-1A1B-41EA-80FD-2A2814816D60}" type="slidenum">
              <a:rPr lang="en-US" altLang="ja-JP" sz="1200"/>
              <a:pPr algn="r" eaLnBrk="1" hangingPunct="1"/>
              <a:t>20</a:t>
            </a:fld>
            <a:endParaRPr lang="en-US" altLang="ja-JP" sz="1200"/>
          </a:p>
        </p:txBody>
      </p:sp>
      <p:sp>
        <p:nvSpPr>
          <p:cNvPr id="10243" name="Rectangle 2"/>
          <p:cNvSpPr>
            <a:spLocks noGrp="1" noRot="1" noChangeAspect="1" noChangeArrowheads="1" noTextEdit="1"/>
          </p:cNvSpPr>
          <p:nvPr>
            <p:ph type="sldImg"/>
          </p:nvPr>
        </p:nvSpPr>
        <p:spPr>
          <a:xfrm>
            <a:off x="1705769" y="532447"/>
            <a:ext cx="6823075" cy="2662238"/>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extLst>
      <p:ext uri="{BB962C8B-B14F-4D97-AF65-F5344CB8AC3E}">
        <p14:creationId xmlns:p14="http://schemas.microsoft.com/office/powerpoint/2010/main" val="63036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B58042C-814A-4FF8-8CF4-E12A9B41C55C}" type="slidenum">
              <a:rPr lang="en-US" altLang="ja-JP" sz="1200"/>
              <a:pPr algn="r" eaLnBrk="1" hangingPunct="1"/>
              <a:t>21</a:t>
            </a:fld>
            <a:endParaRPr lang="en-US" altLang="ja-JP" sz="1200" dirty="0"/>
          </a:p>
        </p:txBody>
      </p:sp>
      <p:sp>
        <p:nvSpPr>
          <p:cNvPr id="7171" name="Rectangle 2"/>
          <p:cNvSpPr>
            <a:spLocks noGrp="1" noRot="1" noChangeAspect="1" noChangeArrowheads="1" noTextEdit="1"/>
          </p:cNvSpPr>
          <p:nvPr>
            <p:ph type="sldImg"/>
          </p:nvPr>
        </p:nvSpPr>
        <p:spPr>
          <a:xfrm>
            <a:off x="3343275" y="531813"/>
            <a:ext cx="3549650" cy="2662237"/>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itchFamily="34" charset="0"/>
            </a:endParaRPr>
          </a:p>
        </p:txBody>
      </p:sp>
    </p:spTree>
    <p:extLst>
      <p:ext uri="{BB962C8B-B14F-4D97-AF65-F5344CB8AC3E}">
        <p14:creationId xmlns:p14="http://schemas.microsoft.com/office/powerpoint/2010/main" val="55224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341688" y="531813"/>
            <a:ext cx="3551237" cy="26622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5796111" y="6742803"/>
            <a:ext cx="4436113" cy="35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9517711A-EB79-411F-AB91-D8184B28E3F8}" type="slidenum">
              <a:rPr lang="en-US" altLang="ja-JP" sz="1200" smtClean="0"/>
              <a:pPr algn="r" eaLnBrk="1" hangingPunct="1">
                <a:defRPr/>
              </a:pPr>
              <a:t>22</a:t>
            </a:fld>
            <a:endParaRPr lang="en-US" altLang="ja-JP" sz="1200" smtClean="0"/>
          </a:p>
        </p:txBody>
      </p:sp>
      <p:sp>
        <p:nvSpPr>
          <p:cNvPr id="9219" name="Rectangle 2"/>
          <p:cNvSpPr>
            <a:spLocks noGrp="1" noRot="1" noChangeAspect="1" noChangeArrowheads="1" noTextEdit="1"/>
          </p:cNvSpPr>
          <p:nvPr>
            <p:ph type="sldImg"/>
          </p:nvPr>
        </p:nvSpPr>
        <p:spPr>
          <a:xfrm>
            <a:off x="3343275" y="531813"/>
            <a:ext cx="3552825" cy="2663825"/>
          </a:xfrm>
          <a:ln/>
        </p:spPr>
      </p:sp>
      <p:sp>
        <p:nvSpPr>
          <p:cNvPr id="9220" name="Rectangle 3"/>
          <p:cNvSpPr>
            <a:spLocks noGrp="1" noChangeArrowheads="1"/>
          </p:cNvSpPr>
          <p:nvPr>
            <p:ph type="body" idx="1"/>
          </p:nvPr>
        </p:nvSpPr>
        <p:spPr>
          <a:xfrm>
            <a:off x="1022986" y="3371969"/>
            <a:ext cx="8191037" cy="31948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3341688" y="531813"/>
            <a:ext cx="3551237" cy="2662237"/>
          </a:xfrm>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14340"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ECCB295-7C2A-4E82-B8D2-89B478CE7850}" type="slidenum">
              <a:rPr lang="en-US" altLang="ja-JP" sz="1300"/>
              <a:pPr algn="r" eaLnBrk="1" hangingPunct="1"/>
              <a:t>25</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3341688" y="531813"/>
            <a:ext cx="3551237" cy="2662237"/>
          </a:xfrm>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14340"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ECCB295-7C2A-4E82-B8D2-89B478CE7850}" type="slidenum">
              <a:rPr lang="en-US" altLang="ja-JP" sz="1300"/>
              <a:pPr algn="r" eaLnBrk="1" hangingPunct="1"/>
              <a:t>26</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3341688" y="531813"/>
            <a:ext cx="3551237" cy="2662237"/>
          </a:xfrm>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14340"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ECCB295-7C2A-4E82-B8D2-89B478CE7850}" type="slidenum">
              <a:rPr lang="en-US" altLang="ja-JP" sz="1300"/>
              <a:pPr algn="r" eaLnBrk="1" hangingPunct="1"/>
              <a:t>27</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6" name="スライド番号プレースホルダー 5"/>
          <p:cNvSpPr>
            <a:spLocks noGrp="1"/>
          </p:cNvSpPr>
          <p:nvPr>
            <p:ph type="sldNum" sz="quarter" idx="12"/>
          </p:nvPr>
        </p:nvSpPr>
        <p:spPr/>
        <p:txBody>
          <a:bodyPr/>
          <a:lstStyle/>
          <a:p>
            <a:fld id="{19F72BDC-B7FA-468A-88D2-F000B5A562D5}" type="slidenum">
              <a:rPr kumimoji="1" lang="ja-JP" altLang="en-US" smtClean="0"/>
              <a:t>29</a:t>
            </a:fld>
            <a:endParaRPr kumimoji="1" lang="ja-JP" altLang="en-US" dirty="0"/>
          </a:p>
        </p:txBody>
      </p:sp>
    </p:spTree>
    <p:extLst>
      <p:ext uri="{BB962C8B-B14F-4D97-AF65-F5344CB8AC3E}">
        <p14:creationId xmlns:p14="http://schemas.microsoft.com/office/powerpoint/2010/main" val="147949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341688" y="531813"/>
            <a:ext cx="3551237" cy="2662237"/>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3341688" y="531813"/>
            <a:ext cx="3551237" cy="2662237"/>
          </a:xfrm>
          <a:ln/>
        </p:spPr>
      </p:sp>
      <p:sp>
        <p:nvSpPr>
          <p:cNvPr id="112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endParaRPr lang="ja-JP" altLang="en-US" smtClean="0">
              <a:latin typeface="Arial" pitchFamily="34" charset="0"/>
            </a:endParaRPr>
          </a:p>
        </p:txBody>
      </p:sp>
      <p:sp>
        <p:nvSpPr>
          <p:cNvPr id="11268"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6ED5FDF-A51A-4BDB-9929-096222260CBE}" type="slidenum">
              <a:rPr lang="en-US" altLang="ja-JP" sz="1300"/>
              <a:pPr algn="r" eaLnBrk="1" hangingPunct="1"/>
              <a:t>5</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a:xfrm>
            <a:off x="3341688" y="531813"/>
            <a:ext cx="3551237" cy="2662237"/>
          </a:xfrm>
          <a:ln/>
        </p:spPr>
      </p:sp>
      <p:sp>
        <p:nvSpPr>
          <p:cNvPr id="122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endParaRPr lang="ja-JP" altLang="en-US" smtClean="0">
              <a:latin typeface="Arial" pitchFamily="34" charset="0"/>
            </a:endParaRPr>
          </a:p>
        </p:txBody>
      </p:sp>
      <p:sp>
        <p:nvSpPr>
          <p:cNvPr id="12292"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0F906CFF-67C6-4F38-A8D0-755F26667249}" type="slidenum">
              <a:rPr lang="en-US" altLang="ja-JP" sz="1300"/>
              <a:pPr algn="r" eaLnBrk="1" hangingPunct="1"/>
              <a:t>6</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a:xfrm>
            <a:off x="3341688" y="531813"/>
            <a:ext cx="3551237" cy="2662237"/>
          </a:xfrm>
          <a:ln/>
        </p:spPr>
      </p:sp>
      <p:sp>
        <p:nvSpPr>
          <p:cNvPr id="133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endParaRPr lang="ja-JP" altLang="en-US" smtClean="0">
              <a:latin typeface="Arial" pitchFamily="34" charset="0"/>
            </a:endParaRPr>
          </a:p>
        </p:txBody>
      </p:sp>
      <p:sp>
        <p:nvSpPr>
          <p:cNvPr id="13316"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A6DD42D2-169D-4022-9893-32057048F88F}" type="slidenum">
              <a:rPr lang="en-US" altLang="ja-JP" sz="1300"/>
              <a:pPr algn="r" eaLnBrk="1" hangingPunct="1"/>
              <a:t>7</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3341688" y="531813"/>
            <a:ext cx="3551237" cy="2662237"/>
          </a:xfrm>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14340" name="スライド番号プレースホルダ 3"/>
          <p:cNvSpPr txBox="1">
            <a:spLocks noGrp="1"/>
          </p:cNvSpPr>
          <p:nvPr/>
        </p:nvSpPr>
        <p:spPr bwMode="auto">
          <a:xfrm>
            <a:off x="5796111" y="6742804"/>
            <a:ext cx="4436114" cy="35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ECCB295-7C2A-4E82-B8D2-89B478CE7850}" type="slidenum">
              <a:rPr lang="en-US" altLang="ja-JP" sz="1300"/>
              <a:pPr algn="r" eaLnBrk="1" hangingPunct="1"/>
              <a:t>8</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endParaRPr lang="ja-JP" altLang="en-US" smtClean="0">
              <a:latin typeface="Arial" pitchFamily="34" charset="0"/>
            </a:endParaRPr>
          </a:p>
        </p:txBody>
      </p:sp>
      <p:sp>
        <p:nvSpPr>
          <p:cNvPr id="110596" name="スライド番号プレースホルダ 3"/>
          <p:cNvSpPr txBox="1">
            <a:spLocks noGrp="1"/>
          </p:cNvSpPr>
          <p:nvPr/>
        </p:nvSpPr>
        <p:spPr bwMode="auto">
          <a:xfrm>
            <a:off x="5797246" y="6743103"/>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306ABFC-12F1-408B-B78D-29EA722AC523}" type="slidenum">
              <a:rPr lang="en-US" altLang="ja-JP" sz="1300"/>
              <a:pPr algn="r" eaLnBrk="1" hangingPunct="1"/>
              <a:t>9</a:t>
            </a:fld>
            <a:endParaRPr lang="en-US" altLang="ja-JP" sz="1300"/>
          </a:p>
        </p:txBody>
      </p:sp>
      <p:sp>
        <p:nvSpPr>
          <p:cNvPr id="3" name="日付プレースホルダー 2"/>
          <p:cNvSpPr>
            <a:spLocks noGrp="1"/>
          </p:cNvSpPr>
          <p:nvPr>
            <p:ph type="dt" idx="11"/>
          </p:nvPr>
        </p:nvSpPr>
        <p:spPr/>
        <p:txBody>
          <a:bodyPr/>
          <a:lstStyle/>
          <a:p>
            <a:r>
              <a:rPr kumimoji="1" lang="en-US" altLang="ja-JP" smtClean="0"/>
              <a:t>2014/8/22</a:t>
            </a:r>
            <a:r>
              <a:rPr kumimoji="1" lang="ja-JP" altLang="en-US" smtClean="0"/>
              <a:t>　資料</a:t>
            </a:r>
            <a:r>
              <a:rPr kumimoji="1" lang="en-US" altLang="ja-JP" smtClean="0"/>
              <a:t>1-3-5</a:t>
            </a:r>
            <a:endParaRPr kumimoji="1" lang="ja-JP" altLang="en-US" dirty="0"/>
          </a:p>
        </p:txBody>
      </p:sp>
      <p:sp>
        <p:nvSpPr>
          <p:cNvPr id="4" name="ヘッダー プレースホルダー 3"/>
          <p:cNvSpPr>
            <a:spLocks noGrp="1"/>
          </p:cNvSpPr>
          <p:nvPr>
            <p:ph type="hdr" sz="quarter" idx="12"/>
          </p:nvPr>
        </p:nvSpPr>
        <p:spPr/>
        <p:txBody>
          <a:bodyPr/>
          <a:lstStyle/>
          <a:p>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5796111" y="6742803"/>
            <a:ext cx="4436114" cy="3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BD3EEEA3-0E5B-4B8B-B17C-16571FDF691F}" type="slidenum">
              <a:rPr lang="en-US" altLang="ja-JP" sz="1200"/>
              <a:pPr algn="r" eaLnBrk="1" hangingPunct="1"/>
              <a:t>10</a:t>
            </a:fld>
            <a:endParaRPr lang="en-US" altLang="ja-JP" sz="1200"/>
          </a:p>
        </p:txBody>
      </p:sp>
      <p:sp>
        <p:nvSpPr>
          <p:cNvPr id="192515" name="Rectangle 2"/>
          <p:cNvSpPr>
            <a:spLocks noGrp="1" noRot="1" noChangeAspect="1" noChangeArrowheads="1" noTextEdit="1"/>
          </p:cNvSpPr>
          <p:nvPr>
            <p:ph type="sldImg"/>
          </p:nvPr>
        </p:nvSpPr>
        <p:spPr>
          <a:xfrm>
            <a:off x="3343275" y="531813"/>
            <a:ext cx="3549650" cy="2662237"/>
          </a:xfrm>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
        <p:nvSpPr>
          <p:cNvPr id="2" name="ヘッダー プレースホルダー 1"/>
          <p:cNvSpPr>
            <a:spLocks noGrp="1"/>
          </p:cNvSpPr>
          <p:nvPr>
            <p:ph type="hdr" sz="quarter" idx="10"/>
          </p:nvPr>
        </p:nvSpPr>
        <p:spPr/>
        <p:txBody>
          <a:bodyPr/>
          <a:lstStyle/>
          <a:p>
            <a:r>
              <a:rPr kumimoji="1" lang="zh-Hant" altLang="en-US" smtClean="0"/>
              <a:t>資料</a:t>
            </a:r>
            <a:r>
              <a:rPr kumimoji="1" lang="en-US" altLang="zh-Hant" smtClean="0"/>
              <a:t>1-4-2</a:t>
            </a:r>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87367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353474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275847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29343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85176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366859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129597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42019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196344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37950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AC0F07-C720-4E34-BC81-616B2FD7FB45}" type="datetimeFigureOut">
              <a:rPr kumimoji="1" lang="ja-JP" altLang="en-US" smtClean="0"/>
              <a:t>2014/9/5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215408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0F07-C720-4E34-BC81-616B2FD7FB45}" type="datetimeFigureOut">
              <a:rPr kumimoji="1" lang="ja-JP" altLang="en-US" smtClean="0"/>
              <a:t>2014/9/5</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62DA-2457-4429-8541-F4EC725D7C17}" type="slidenum">
              <a:rPr kumimoji="1" lang="ja-JP" altLang="en-US" smtClean="0"/>
              <a:t>‹#›</a:t>
            </a:fld>
            <a:endParaRPr kumimoji="1" lang="ja-JP" altLang="en-US" dirty="0"/>
          </a:p>
        </p:txBody>
      </p:sp>
    </p:spTree>
    <p:extLst>
      <p:ext uri="{BB962C8B-B14F-4D97-AF65-F5344CB8AC3E}">
        <p14:creationId xmlns:p14="http://schemas.microsoft.com/office/powerpoint/2010/main" val="1698039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745"/>
            <a:ext cx="7772400" cy="4536503"/>
          </a:xfrm>
        </p:spPr>
        <p:txBody>
          <a:bodyPr>
            <a:normAutofit/>
          </a:bodyPr>
          <a:lstStyle/>
          <a:p>
            <a:r>
              <a:rPr kumimoji="1" lang="ja-JP" altLang="en-US" sz="4000" dirty="0" smtClean="0">
                <a:latin typeface="HGP創英角ｺﾞｼｯｸUB" pitchFamily="50" charset="-128"/>
                <a:ea typeface="HGP創英角ｺﾞｼｯｸUB" pitchFamily="50" charset="-128"/>
                <a:cs typeface="Arial" pitchFamily="34" charset="0"/>
              </a:rPr>
              <a:t>平成</a:t>
            </a:r>
            <a:r>
              <a:rPr kumimoji="1" lang="en-US" altLang="ja-JP" sz="4000" dirty="0" smtClean="0">
                <a:latin typeface="HGP創英角ｺﾞｼｯｸUB" pitchFamily="50" charset="-128"/>
                <a:ea typeface="HGP創英角ｺﾞｼｯｸUB" pitchFamily="50" charset="-128"/>
                <a:cs typeface="Arial" pitchFamily="34" charset="0"/>
              </a:rPr>
              <a:t>26</a:t>
            </a:r>
            <a:r>
              <a:rPr kumimoji="1" lang="ja-JP" altLang="en-US" sz="4000" dirty="0" smtClean="0">
                <a:latin typeface="HGP創英角ｺﾞｼｯｸUB" pitchFamily="50" charset="-128"/>
                <a:ea typeface="HGP創英角ｺﾞｼｯｸUB" pitchFamily="50" charset="-128"/>
                <a:cs typeface="Arial" pitchFamily="34" charset="0"/>
              </a:rPr>
              <a:t>年度　計算科学技術部会</a:t>
            </a:r>
            <a:r>
              <a:rPr kumimoji="1" lang="en-US" altLang="ja-JP" sz="4000" dirty="0" smtClean="0">
                <a:latin typeface="HGP創英角ｺﾞｼｯｸUB" pitchFamily="50" charset="-128"/>
                <a:ea typeface="HGP創英角ｺﾞｼｯｸUB" pitchFamily="50" charset="-128"/>
                <a:cs typeface="Arial" pitchFamily="34" charset="0"/>
              </a:rPr>
              <a:t/>
            </a:r>
            <a:br>
              <a:rPr kumimoji="1" lang="en-US" altLang="ja-JP" sz="4000" dirty="0" smtClean="0">
                <a:latin typeface="HGP創英角ｺﾞｼｯｸUB" pitchFamily="50" charset="-128"/>
                <a:ea typeface="HGP創英角ｺﾞｼｯｸUB" pitchFamily="50" charset="-128"/>
                <a:cs typeface="Arial" pitchFamily="34" charset="0"/>
              </a:rPr>
            </a:br>
            <a:r>
              <a:rPr lang="en-US" altLang="ja-JP" sz="4000" dirty="0" smtClean="0">
                <a:latin typeface="HGP創英角ｺﾞｼｯｸUB" pitchFamily="50" charset="-128"/>
                <a:ea typeface="HGP創英角ｺﾞｼｯｸUB" pitchFamily="50" charset="-128"/>
                <a:cs typeface="Arial" pitchFamily="34" charset="0"/>
              </a:rPr>
              <a:t/>
            </a:r>
            <a:br>
              <a:rPr lang="en-US" altLang="ja-JP" sz="4000" dirty="0" smtClean="0">
                <a:latin typeface="HGP創英角ｺﾞｼｯｸUB" pitchFamily="50" charset="-128"/>
                <a:ea typeface="HGP創英角ｺﾞｼｯｸUB" pitchFamily="50" charset="-128"/>
                <a:cs typeface="Arial" pitchFamily="34" charset="0"/>
              </a:rPr>
            </a:br>
            <a:r>
              <a:rPr lang="en-US" altLang="ja-JP" sz="4000" dirty="0">
                <a:latin typeface="HGP創英角ｺﾞｼｯｸUB" pitchFamily="50" charset="-128"/>
                <a:ea typeface="HGP創英角ｺﾞｼｯｸUB" pitchFamily="50" charset="-128"/>
                <a:cs typeface="Arial" pitchFamily="34" charset="0"/>
              </a:rPr>
              <a:t/>
            </a:r>
            <a:br>
              <a:rPr lang="en-US" altLang="ja-JP" sz="4000" dirty="0">
                <a:latin typeface="HGP創英角ｺﾞｼｯｸUB" pitchFamily="50" charset="-128"/>
                <a:ea typeface="HGP創英角ｺﾞｼｯｸUB" pitchFamily="50" charset="-128"/>
                <a:cs typeface="Arial" pitchFamily="34" charset="0"/>
              </a:rPr>
            </a:br>
            <a:r>
              <a:rPr lang="ja-JP" altLang="en-US" sz="4000" dirty="0" smtClean="0">
                <a:latin typeface="HGP創英角ｺﾞｼｯｸUB" pitchFamily="50" charset="-128"/>
                <a:ea typeface="HGP創英角ｺﾞｼｯｸUB" pitchFamily="50" charset="-128"/>
                <a:cs typeface="Arial" pitchFamily="34" charset="0"/>
              </a:rPr>
              <a:t>第</a:t>
            </a:r>
            <a:r>
              <a:rPr lang="en-US" altLang="ja-JP" sz="4000" dirty="0" smtClean="0">
                <a:latin typeface="HGP創英角ｺﾞｼｯｸUB" pitchFamily="50" charset="-128"/>
                <a:ea typeface="HGP創英角ｺﾞｼｯｸUB" pitchFamily="50" charset="-128"/>
                <a:cs typeface="Arial" pitchFamily="34" charset="0"/>
              </a:rPr>
              <a:t>16</a:t>
            </a:r>
            <a:r>
              <a:rPr lang="ja-JP" altLang="en-US" sz="4000" dirty="0" smtClean="0">
                <a:latin typeface="HGP創英角ｺﾞｼｯｸUB" pitchFamily="50" charset="-128"/>
                <a:ea typeface="HGP創英角ｺﾞｼｯｸUB" pitchFamily="50" charset="-128"/>
                <a:cs typeface="Arial" pitchFamily="34" charset="0"/>
              </a:rPr>
              <a:t>回全体会議</a:t>
            </a:r>
            <a:endParaRPr kumimoji="1" lang="ja-JP" altLang="en-US" sz="4000" dirty="0">
              <a:latin typeface="HGP創英角ｺﾞｼｯｸUB" pitchFamily="50" charset="-128"/>
              <a:ea typeface="HGP創英角ｺﾞｼｯｸUB" pitchFamily="50" charset="-128"/>
              <a:cs typeface="Arial" pitchFamily="34" charset="0"/>
            </a:endParaRPr>
          </a:p>
        </p:txBody>
      </p:sp>
      <p:sp>
        <p:nvSpPr>
          <p:cNvPr id="4" name="テキスト ボックス 3"/>
          <p:cNvSpPr txBox="1"/>
          <p:nvPr/>
        </p:nvSpPr>
        <p:spPr>
          <a:xfrm>
            <a:off x="5292080" y="0"/>
            <a:ext cx="3469219" cy="646331"/>
          </a:xfrm>
          <a:prstGeom prst="rect">
            <a:avLst/>
          </a:prstGeom>
          <a:noFill/>
        </p:spPr>
        <p:txBody>
          <a:bodyPr wrap="none" rtlCol="0">
            <a:spAutoFit/>
          </a:bodyPr>
          <a:lstStyle/>
          <a:p>
            <a:r>
              <a:rPr lang="en-US" altLang="ja-JP" b="1" dirty="0" smtClean="0">
                <a:latin typeface="+mj-ea"/>
                <a:ea typeface="+mj-ea"/>
              </a:rPr>
              <a:t>2014</a:t>
            </a:r>
            <a:r>
              <a:rPr lang="ja-JP" altLang="en-US" b="1" dirty="0" smtClean="0">
                <a:latin typeface="+mj-ea"/>
                <a:ea typeface="+mj-ea"/>
              </a:rPr>
              <a:t>年</a:t>
            </a:r>
            <a:r>
              <a:rPr lang="en-US" altLang="ja-JP" b="1" dirty="0" smtClean="0">
                <a:latin typeface="+mj-ea"/>
                <a:ea typeface="+mj-ea"/>
              </a:rPr>
              <a:t>9</a:t>
            </a:r>
            <a:r>
              <a:rPr lang="ja-JP" altLang="en-US" b="1" dirty="0" smtClean="0">
                <a:latin typeface="+mj-ea"/>
                <a:ea typeface="+mj-ea"/>
              </a:rPr>
              <a:t>月</a:t>
            </a:r>
            <a:r>
              <a:rPr lang="en-US" altLang="ja-JP" b="1" dirty="0">
                <a:latin typeface="+mj-ea"/>
                <a:ea typeface="+mj-ea"/>
              </a:rPr>
              <a:t>8</a:t>
            </a:r>
            <a:r>
              <a:rPr lang="ja-JP" altLang="en-US" b="1" dirty="0" smtClean="0">
                <a:latin typeface="+mj-ea"/>
                <a:ea typeface="+mj-ea"/>
              </a:rPr>
              <a:t>日（月）　</a:t>
            </a:r>
            <a:r>
              <a:rPr lang="en-US" altLang="ja-JP" b="1" dirty="0" smtClean="0">
                <a:latin typeface="+mj-ea"/>
                <a:ea typeface="+mj-ea"/>
              </a:rPr>
              <a:t>12:00</a:t>
            </a:r>
            <a:r>
              <a:rPr lang="ja-JP" altLang="en-US" b="1" dirty="0" smtClean="0">
                <a:latin typeface="+mj-ea"/>
                <a:ea typeface="+mj-ea"/>
              </a:rPr>
              <a:t>～</a:t>
            </a:r>
            <a:r>
              <a:rPr lang="en-US" altLang="ja-JP" b="1" dirty="0" smtClean="0">
                <a:latin typeface="+mj-ea"/>
                <a:ea typeface="+mj-ea"/>
              </a:rPr>
              <a:t>13:00</a:t>
            </a:r>
          </a:p>
          <a:p>
            <a:r>
              <a:rPr lang="ja-JP" altLang="en-US" b="1" dirty="0" smtClean="0">
                <a:latin typeface="+mj-ea"/>
                <a:ea typeface="+mj-ea"/>
              </a:rPr>
              <a:t>於</a:t>
            </a:r>
            <a:r>
              <a:rPr lang="ja-JP" altLang="en-US" b="1" dirty="0">
                <a:latin typeface="+mj-ea"/>
                <a:ea typeface="+mj-ea"/>
              </a:rPr>
              <a:t>　</a:t>
            </a:r>
            <a:r>
              <a:rPr lang="ja-JP" altLang="en-US" b="1" dirty="0" smtClean="0">
                <a:latin typeface="+mj-ea"/>
                <a:ea typeface="+mj-ea"/>
              </a:rPr>
              <a:t>京都大学</a:t>
            </a:r>
            <a:r>
              <a:rPr lang="ja-JP" altLang="en-US" b="1" dirty="0">
                <a:latin typeface="+mj-ea"/>
                <a:ea typeface="+mj-ea"/>
              </a:rPr>
              <a:t>　</a:t>
            </a:r>
            <a:r>
              <a:rPr lang="ja-JP" altLang="en-US" b="1" dirty="0" smtClean="0">
                <a:latin typeface="+mj-ea"/>
                <a:ea typeface="+mj-ea"/>
              </a:rPr>
              <a:t>吉田キャンパス</a:t>
            </a:r>
            <a:endParaRPr kumimoji="1" lang="ja-JP" altLang="en-US" dirty="0">
              <a:latin typeface="+mj-ea"/>
              <a:ea typeface="+mj-ea"/>
            </a:endParaRPr>
          </a:p>
        </p:txBody>
      </p:sp>
    </p:spTree>
    <p:extLst>
      <p:ext uri="{BB962C8B-B14F-4D97-AF65-F5344CB8AC3E}">
        <p14:creationId xmlns:p14="http://schemas.microsoft.com/office/powerpoint/2010/main" val="329117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4"/>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1/7</a:t>
            </a:r>
            <a:r>
              <a:rPr lang="ja-JP" altLang="en-US" dirty="0" smtClean="0"/>
              <a:t>）</a:t>
            </a:r>
          </a:p>
        </p:txBody>
      </p:sp>
      <p:sp>
        <p:nvSpPr>
          <p:cNvPr id="35845" name="Rectangle 5"/>
          <p:cNvSpPr>
            <a:spLocks noGrp="1" noChangeArrowheads="1"/>
          </p:cNvSpPr>
          <p:nvPr>
            <p:ph type="body" idx="4294967295"/>
          </p:nvPr>
        </p:nvSpPr>
        <p:spPr>
          <a:xfrm>
            <a:off x="457200" y="1600200"/>
            <a:ext cx="8229600" cy="4525963"/>
          </a:xfrm>
        </p:spPr>
        <p:txBody>
          <a:bodyPr/>
          <a:lstStyle/>
          <a:p>
            <a:pPr eaLnBrk="1" hangingPunct="1">
              <a:lnSpc>
                <a:spcPct val="125000"/>
              </a:lnSpc>
              <a:buSzPct val="75000"/>
              <a:buFont typeface="Wingdings" pitchFamily="2" charset="2"/>
              <a:buChar char="n"/>
            </a:pPr>
            <a:r>
              <a:rPr lang="ja-JP" altLang="en-US" sz="2800" b="1" u="sng"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メンバー</a:t>
            </a:r>
          </a:p>
          <a:p>
            <a:pPr eaLnBrk="1" hangingPunct="1">
              <a:lnSpc>
                <a:spcPct val="125000"/>
              </a:lnSpc>
              <a:buFontTx/>
              <a:buNone/>
            </a:pPr>
            <a:r>
              <a:rPr lang="ja-JP" altLang="en-US" sz="2800" dirty="0" smtClean="0">
                <a:latin typeface="HGｺﾞｼｯｸE" pitchFamily="49" charset="-128"/>
                <a:ea typeface="HGｺﾞｼｯｸE" pitchFamily="49" charset="-128"/>
              </a:rPr>
              <a:t>・伊藤　啓</a:t>
            </a:r>
            <a:r>
              <a:rPr lang="en-US" altLang="ja-JP" sz="2800" dirty="0" smtClean="0">
                <a:latin typeface="HGｺﾞｼｯｸE" pitchFamily="49" charset="-128"/>
                <a:ea typeface="HGｺﾞｼｯｸE" pitchFamily="49" charset="-128"/>
              </a:rPr>
              <a:t>(</a:t>
            </a:r>
            <a:r>
              <a:rPr lang="ja-JP" altLang="en-US" sz="2800" dirty="0" smtClean="0">
                <a:latin typeface="HGｺﾞｼｯｸE" pitchFamily="49" charset="-128"/>
                <a:ea typeface="HGｺﾞｼｯｸE" pitchFamily="49" charset="-128"/>
              </a:rPr>
              <a:t>原子力機構</a:t>
            </a:r>
            <a:r>
              <a:rPr lang="en-US" altLang="ja-JP" sz="2800" dirty="0" smtClean="0">
                <a:latin typeface="HGｺﾞｼｯｸE" pitchFamily="49" charset="-128"/>
                <a:ea typeface="HGｺﾞｼｯｸE" pitchFamily="49" charset="-128"/>
              </a:rPr>
              <a:t>)</a:t>
            </a:r>
            <a:r>
              <a:rPr lang="ja-JP" altLang="en-US" sz="2800" dirty="0" smtClean="0">
                <a:latin typeface="HGｺﾞｼｯｸE" pitchFamily="49" charset="-128"/>
                <a:ea typeface="HGｺﾞｼｯｸE" pitchFamily="49" charset="-128"/>
              </a:rPr>
              <a:t>：委員長</a:t>
            </a:r>
          </a:p>
          <a:p>
            <a:pPr eaLnBrk="1" hangingPunct="1">
              <a:lnSpc>
                <a:spcPct val="125000"/>
              </a:lnSpc>
              <a:buFontTx/>
              <a:buNone/>
            </a:pPr>
            <a:r>
              <a:rPr lang="ja-JP" altLang="en-US" sz="2800" dirty="0" smtClean="0">
                <a:latin typeface="HGｺﾞｼｯｸE" pitchFamily="49" charset="-128"/>
                <a:ea typeface="HGｺﾞｼｯｸE" pitchFamily="49" charset="-128"/>
              </a:rPr>
              <a:t>　　　　　　　　　　　　部会等運営委員会委員</a:t>
            </a:r>
            <a:endParaRPr lang="en-US" altLang="ja-JP" sz="2800" dirty="0" smtClean="0">
              <a:latin typeface="HGｺﾞｼｯｸE" pitchFamily="49" charset="-128"/>
              <a:ea typeface="HGｺﾞｼｯｸE" pitchFamily="49" charset="-128"/>
            </a:endParaRPr>
          </a:p>
          <a:p>
            <a:pPr>
              <a:lnSpc>
                <a:spcPct val="125000"/>
              </a:lnSpc>
              <a:buNone/>
            </a:pPr>
            <a:r>
              <a:rPr lang="ja-JP" altLang="en-US" sz="2800" dirty="0" smtClean="0">
                <a:latin typeface="HGｺﾞｼｯｸE" pitchFamily="49" charset="-128"/>
                <a:ea typeface="HGｺﾞｼｯｸE" pitchFamily="49" charset="-128"/>
              </a:rPr>
              <a:t>・田中　伸厚</a:t>
            </a:r>
            <a:r>
              <a:rPr lang="en-US" altLang="ja-JP" sz="2800" dirty="0" smtClean="0">
                <a:latin typeface="HGｺﾞｼｯｸE" pitchFamily="49" charset="-128"/>
                <a:ea typeface="HGｺﾞｼｯｸE" pitchFamily="49" charset="-128"/>
              </a:rPr>
              <a:t>(</a:t>
            </a:r>
            <a:r>
              <a:rPr lang="ja-JP" altLang="en-US" sz="2800" dirty="0" smtClean="0">
                <a:latin typeface="HGｺﾞｼｯｸE" pitchFamily="49" charset="-128"/>
                <a:ea typeface="HGｺﾞｼｯｸE" pitchFamily="49" charset="-128"/>
              </a:rPr>
              <a:t>茨城大学</a:t>
            </a:r>
            <a:r>
              <a:rPr lang="en-US" altLang="ja-JP" sz="2800" dirty="0" smtClean="0">
                <a:latin typeface="HGｺﾞｼｯｸE" pitchFamily="49" charset="-128"/>
                <a:ea typeface="HGｺﾞｼｯｸE" pitchFamily="49" charset="-128"/>
              </a:rPr>
              <a:t>)</a:t>
            </a:r>
          </a:p>
          <a:p>
            <a:pPr>
              <a:lnSpc>
                <a:spcPct val="125000"/>
              </a:lnSpc>
              <a:buNone/>
            </a:pPr>
            <a:r>
              <a:rPr lang="ja-JP" altLang="en-US" sz="2800" dirty="0">
                <a:latin typeface="HGｺﾞｼｯｸE" pitchFamily="49" charset="-128"/>
                <a:ea typeface="HGｺﾞｼｯｸE" pitchFamily="49" charset="-128"/>
              </a:rPr>
              <a:t>・光安　岳</a:t>
            </a:r>
            <a:r>
              <a:rPr lang="en-US" altLang="ja-JP" sz="2800" dirty="0" smtClean="0">
                <a:latin typeface="HGｺﾞｼｯｸE" pitchFamily="49" charset="-128"/>
                <a:ea typeface="HGｺﾞｼｯｸE" pitchFamily="49" charset="-128"/>
              </a:rPr>
              <a:t>(</a:t>
            </a:r>
            <a:r>
              <a:rPr lang="ja-JP" altLang="en-US" sz="2800" dirty="0" smtClean="0">
                <a:latin typeface="HGｺﾞｼｯｸE" pitchFamily="49" charset="-128"/>
                <a:ea typeface="HGｺﾞｼｯｸE" pitchFamily="49" charset="-128"/>
              </a:rPr>
              <a:t>日立製作所</a:t>
            </a:r>
            <a:r>
              <a:rPr lang="en-US" altLang="ja-JP" sz="2800" dirty="0" smtClean="0">
                <a:latin typeface="HGｺﾞｼｯｸE" pitchFamily="49" charset="-128"/>
                <a:ea typeface="HGｺﾞｼｯｸE" pitchFamily="49" charset="-128"/>
              </a:rPr>
              <a:t>)</a:t>
            </a:r>
            <a:r>
              <a:rPr lang="ja-JP" altLang="en-US" sz="2800" dirty="0" smtClean="0">
                <a:latin typeface="HGｺﾞｼｯｸE" pitchFamily="49" charset="-128"/>
                <a:ea typeface="HGｺﾞｼｯｸE" pitchFamily="49" charset="-128"/>
              </a:rPr>
              <a:t>：プログラム編成委員</a:t>
            </a:r>
          </a:p>
        </p:txBody>
      </p:sp>
      <p:sp>
        <p:nvSpPr>
          <p:cNvPr id="191492"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4AC2885-9BA7-40E4-A9B6-71212F75EDF8}" type="slidenum">
              <a:rPr lang="en-US" altLang="ja-JP" sz="1400"/>
              <a:pPr algn="r" eaLnBrk="1" hangingPunct="1"/>
              <a:t>10</a:t>
            </a:fld>
            <a:endParaRPr lang="en-US" altLang="ja-JP" sz="1400"/>
          </a:p>
        </p:txBody>
      </p:sp>
    </p:spTree>
    <p:extLst>
      <p:ext uri="{BB962C8B-B14F-4D97-AF65-F5344CB8AC3E}">
        <p14:creationId xmlns:p14="http://schemas.microsoft.com/office/powerpoint/2010/main" val="362082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2/7</a:t>
            </a:r>
            <a:r>
              <a:rPr lang="ja-JP" altLang="en-US" dirty="0" smtClean="0"/>
              <a:t>）</a:t>
            </a:r>
          </a:p>
        </p:txBody>
      </p:sp>
      <p:sp>
        <p:nvSpPr>
          <p:cNvPr id="57347" name="Rectangle 3"/>
          <p:cNvSpPr>
            <a:spLocks noGrp="1" noChangeArrowheads="1"/>
          </p:cNvSpPr>
          <p:nvPr>
            <p:ph type="body" sz="half" idx="4294967295"/>
          </p:nvPr>
        </p:nvSpPr>
        <p:spPr>
          <a:xfrm>
            <a:off x="457200" y="1125537"/>
            <a:ext cx="8147050" cy="5119687"/>
          </a:xfrm>
        </p:spPr>
        <p:txBody>
          <a:bodyPr/>
          <a:lstStyle/>
          <a:p>
            <a:pPr marL="533400" indent="-533400" eaLnBrk="1" hangingPunct="1">
              <a:buFontTx/>
              <a:buNone/>
              <a:tabLst>
                <a:tab pos="806450" algn="l"/>
                <a:tab pos="989013" algn="l"/>
              </a:tabLst>
            </a:pPr>
            <a:r>
              <a:rPr lang="en-US" altLang="ja-JP" sz="26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【1】</a:t>
            </a:r>
            <a:r>
              <a:rPr lang="ja-JP" altLang="en-US" sz="26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部会等運営委員会</a:t>
            </a:r>
          </a:p>
          <a:p>
            <a:pPr marL="533400" indent="-533400" eaLnBrk="1" hangingPunct="1">
              <a:buFontTx/>
              <a:buNone/>
              <a:tabLst>
                <a:tab pos="806450" algn="l"/>
                <a:tab pos="989013" algn="l"/>
              </a:tabLst>
            </a:pPr>
            <a:endParaRPr lang="ja-JP" altLang="en-US" sz="1200" dirty="0" smtClean="0">
              <a:effectLst>
                <a:outerShdw blurRad="38100" dist="38100" dir="2700000" algn="tl">
                  <a:srgbClr val="C0C0C0"/>
                </a:outerShdw>
              </a:effectLst>
              <a:latin typeface="HGｺﾞｼｯｸE" pitchFamily="49" charset="-128"/>
              <a:ea typeface="HGｺﾞｼｯｸE" pitchFamily="49" charset="-128"/>
            </a:endParaRPr>
          </a:p>
          <a:p>
            <a:pPr marL="992188" lvl="2" indent="-269875"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開催実績</a:t>
            </a:r>
          </a:p>
          <a:p>
            <a:pPr marL="1430338" lvl="3" indent="-258763"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平成</a:t>
            </a:r>
            <a:r>
              <a:rPr lang="en-US" altLang="ja-JP" dirty="0" smtClean="0">
                <a:effectLst>
                  <a:outerShdw blurRad="38100" dist="38100" dir="2700000" algn="tl">
                    <a:srgbClr val="C0C0C0"/>
                  </a:outerShdw>
                </a:effectLst>
                <a:latin typeface="HGｺﾞｼｯｸE" pitchFamily="49" charset="-128"/>
                <a:ea typeface="HGｺﾞｼｯｸE" pitchFamily="49" charset="-128"/>
              </a:rPr>
              <a:t>25</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年度第</a:t>
            </a:r>
            <a:r>
              <a:rPr lang="en-US" altLang="ja-JP" dirty="0" smtClean="0">
                <a:effectLst>
                  <a:outerShdw blurRad="38100" dist="38100" dir="2700000" algn="tl">
                    <a:srgbClr val="C0C0C0"/>
                  </a:outerShdw>
                </a:effectLst>
                <a:latin typeface="HGｺﾞｼｯｸE" pitchFamily="49" charset="-128"/>
                <a:ea typeface="HGｺﾞｼｯｸE" pitchFamily="49" charset="-128"/>
              </a:rPr>
              <a:t>3</a:t>
            </a:r>
            <a:r>
              <a:rPr lang="ja-JP" altLang="en-US" dirty="0" smtClean="0">
                <a:effectLst>
                  <a:outerShdw blurRad="38100" dist="38100" dir="2700000" algn="tl">
                    <a:srgbClr val="C0C0C0"/>
                  </a:outerShdw>
                </a:effectLst>
                <a:latin typeface="HGｺﾞｼｯｸE" pitchFamily="49" charset="-128"/>
                <a:ea typeface="HGｺﾞｼｯｸE" pitchFamily="49" charset="-128"/>
              </a:rPr>
              <a:t>回：平成</a:t>
            </a:r>
            <a:r>
              <a:rPr lang="en-US" altLang="ja-JP" dirty="0" smtClean="0">
                <a:effectLst>
                  <a:outerShdw blurRad="38100" dist="38100" dir="2700000" algn="tl">
                    <a:srgbClr val="C0C0C0"/>
                  </a:outerShdw>
                </a:effectLst>
                <a:latin typeface="HGｺﾞｼｯｸE" pitchFamily="49" charset="-128"/>
                <a:ea typeface="HGｺﾞｼｯｸE" pitchFamily="49" charset="-128"/>
              </a:rPr>
              <a:t>26</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a:t>
            </a:r>
            <a:r>
              <a:rPr lang="en-US" altLang="ja-JP" dirty="0" smtClean="0">
                <a:effectLst>
                  <a:outerShdw blurRad="38100" dist="38100" dir="2700000" algn="tl">
                    <a:srgbClr val="C0C0C0"/>
                  </a:outerShdw>
                </a:effectLst>
                <a:latin typeface="HGｺﾞｼｯｸE" pitchFamily="49" charset="-128"/>
                <a:ea typeface="HGｺﾞｼｯｸE" pitchFamily="49" charset="-128"/>
              </a:rPr>
              <a:t>5</a:t>
            </a:r>
            <a:r>
              <a:rPr lang="ja-JP" altLang="en-US" dirty="0" smtClean="0">
                <a:effectLst>
                  <a:outerShdw blurRad="38100" dist="38100" dir="2700000" algn="tl">
                    <a:srgbClr val="C0C0C0"/>
                  </a:outerShdw>
                </a:effectLst>
                <a:latin typeface="HGｺﾞｼｯｸE" pitchFamily="49" charset="-128"/>
                <a:ea typeface="HGｺﾞｼｯｸE" pitchFamily="49" charset="-128"/>
              </a:rPr>
              <a:t>月</a:t>
            </a:r>
            <a:r>
              <a:rPr lang="en-US" altLang="ja-JP" dirty="0" smtClean="0">
                <a:effectLst>
                  <a:outerShdw blurRad="38100" dist="38100" dir="2700000" algn="tl">
                    <a:srgbClr val="C0C0C0"/>
                  </a:outerShdw>
                </a:effectLst>
                <a:latin typeface="HGｺﾞｼｯｸE" pitchFamily="49" charset="-128"/>
                <a:ea typeface="HGｺﾞｼｯｸE" pitchFamily="49" charset="-128"/>
              </a:rPr>
              <a:t>19</a:t>
            </a:r>
            <a:r>
              <a:rPr lang="ja-JP" altLang="en-US" dirty="0" smtClean="0">
                <a:effectLst>
                  <a:outerShdw blurRad="38100" dist="38100" dir="2700000" algn="tl">
                    <a:srgbClr val="C0C0C0"/>
                  </a:outerShdw>
                </a:effectLst>
                <a:latin typeface="HGｺﾞｼｯｸE" pitchFamily="49" charset="-128"/>
                <a:ea typeface="HGｺﾞｼｯｸE" pitchFamily="49" charset="-128"/>
              </a:rPr>
              <a:t>日</a:t>
            </a:r>
          </a:p>
          <a:p>
            <a:pPr marL="1430338" lvl="3" indent="-258763" eaLnBrk="1" hangingPunct="1">
              <a:spcBef>
                <a:spcPct val="0"/>
              </a:spcBef>
              <a:buFont typeface="Wingdings" pitchFamily="2" charset="2"/>
              <a:buNone/>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dirty="0" smtClean="0">
                <a:effectLst>
                  <a:outerShdw blurRad="38100" dist="38100" dir="2700000" algn="tl">
                    <a:srgbClr val="C0C0C0"/>
                  </a:outerShdw>
                </a:effectLst>
                <a:latin typeface="HGｺﾞｼｯｸE" pitchFamily="49" charset="-128"/>
                <a:ea typeface="HGｺﾞｼｯｸE" pitchFamily="49" charset="-128"/>
              </a:rPr>
              <a:t>H25</a:t>
            </a:r>
            <a:r>
              <a:rPr lang="ja-JP" altLang="en-US" dirty="0" smtClean="0">
                <a:effectLst>
                  <a:outerShdw blurRad="38100" dist="38100" dir="2700000" algn="tl">
                    <a:srgbClr val="C0C0C0"/>
                  </a:outerShdw>
                </a:effectLst>
                <a:latin typeface="HGｺﾞｼｯｸE" pitchFamily="49" charset="-128"/>
                <a:ea typeface="HGｺﾞｼｯｸE" pitchFamily="49" charset="-128"/>
              </a:rPr>
              <a:t>春の年会関係（総括）</a:t>
            </a:r>
            <a:endParaRPr lang="en-US" altLang="ja-JP" dirty="0" smtClean="0">
              <a:effectLst>
                <a:outerShdw blurRad="38100" dist="38100" dir="2700000" algn="tl">
                  <a:srgbClr val="C0C0C0"/>
                </a:outerShdw>
              </a:effectLst>
              <a:latin typeface="HGｺﾞｼｯｸE" pitchFamily="49" charset="-128"/>
              <a:ea typeface="HGｺﾞｼｯｸE" pitchFamily="49" charset="-128"/>
            </a:endParaRPr>
          </a:p>
          <a:p>
            <a:pPr marL="1430338" lvl="3" indent="-258763"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平成</a:t>
            </a:r>
            <a:r>
              <a:rPr lang="en-US" altLang="ja-JP" dirty="0" smtClean="0">
                <a:effectLst>
                  <a:outerShdw blurRad="38100" dist="38100" dir="2700000" algn="tl">
                    <a:srgbClr val="C0C0C0"/>
                  </a:outerShdw>
                </a:effectLst>
                <a:latin typeface="HGｺﾞｼｯｸE" pitchFamily="49" charset="-128"/>
                <a:ea typeface="HGｺﾞｼｯｸE" pitchFamily="49" charset="-128"/>
              </a:rPr>
              <a:t>26</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年度第</a:t>
            </a:r>
            <a:r>
              <a:rPr lang="en-US" altLang="ja-JP" dirty="0" smtClean="0">
                <a:effectLst>
                  <a:outerShdw blurRad="38100" dist="38100" dir="2700000" algn="tl">
                    <a:srgbClr val="C0C0C0"/>
                  </a:outerShdw>
                </a:effectLst>
                <a:latin typeface="HGｺﾞｼｯｸE" pitchFamily="49" charset="-128"/>
                <a:ea typeface="HGｺﾞｼｯｸE" pitchFamily="49" charset="-128"/>
              </a:rPr>
              <a:t>1</a:t>
            </a:r>
            <a:r>
              <a:rPr lang="ja-JP" altLang="en-US" dirty="0" smtClean="0">
                <a:effectLst>
                  <a:outerShdw blurRad="38100" dist="38100" dir="2700000" algn="tl">
                    <a:srgbClr val="C0C0C0"/>
                  </a:outerShdw>
                </a:effectLst>
                <a:latin typeface="HGｺﾞｼｯｸE" pitchFamily="49" charset="-128"/>
                <a:ea typeface="HGｺﾞｼｯｸE" pitchFamily="49" charset="-128"/>
              </a:rPr>
              <a:t>回：平成</a:t>
            </a:r>
            <a:r>
              <a:rPr lang="en-US" altLang="ja-JP" dirty="0" smtClean="0">
                <a:effectLst>
                  <a:outerShdw blurRad="38100" dist="38100" dir="2700000" algn="tl">
                    <a:srgbClr val="C0C0C0"/>
                  </a:outerShdw>
                </a:effectLst>
                <a:latin typeface="HGｺﾞｼｯｸE" pitchFamily="49" charset="-128"/>
                <a:ea typeface="HGｺﾞｼｯｸE" pitchFamily="49" charset="-128"/>
              </a:rPr>
              <a:t>26</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a:t>
            </a:r>
            <a:r>
              <a:rPr lang="en-US" altLang="ja-JP" dirty="0" smtClean="0">
                <a:effectLst>
                  <a:outerShdw blurRad="38100" dist="38100" dir="2700000" algn="tl">
                    <a:srgbClr val="C0C0C0"/>
                  </a:outerShdw>
                </a:effectLst>
                <a:latin typeface="HGｺﾞｼｯｸE" pitchFamily="49" charset="-128"/>
                <a:ea typeface="HGｺﾞｼｯｸE" pitchFamily="49" charset="-128"/>
              </a:rPr>
              <a:t>8</a:t>
            </a:r>
            <a:r>
              <a:rPr lang="ja-JP" altLang="en-US" dirty="0" smtClean="0">
                <a:effectLst>
                  <a:outerShdw blurRad="38100" dist="38100" dir="2700000" algn="tl">
                    <a:srgbClr val="C0C0C0"/>
                  </a:outerShdw>
                </a:effectLst>
                <a:latin typeface="HGｺﾞｼｯｸE" pitchFamily="49" charset="-128"/>
                <a:ea typeface="HGｺﾞｼｯｸE" pitchFamily="49" charset="-128"/>
              </a:rPr>
              <a:t>月</a:t>
            </a:r>
            <a:r>
              <a:rPr lang="en-US" altLang="ja-JP" dirty="0" smtClean="0">
                <a:effectLst>
                  <a:outerShdw blurRad="38100" dist="38100" dir="2700000" algn="tl">
                    <a:srgbClr val="C0C0C0"/>
                  </a:outerShdw>
                </a:effectLst>
                <a:latin typeface="HGｺﾞｼｯｸE" pitchFamily="49" charset="-128"/>
                <a:ea typeface="HGｺﾞｼｯｸE" pitchFamily="49" charset="-128"/>
              </a:rPr>
              <a:t>8</a:t>
            </a:r>
            <a:r>
              <a:rPr lang="ja-JP" altLang="en-US" dirty="0" smtClean="0">
                <a:effectLst>
                  <a:outerShdw blurRad="38100" dist="38100" dir="2700000" algn="tl">
                    <a:srgbClr val="C0C0C0"/>
                  </a:outerShdw>
                </a:effectLst>
                <a:latin typeface="HGｺﾞｼｯｸE" pitchFamily="49" charset="-128"/>
                <a:ea typeface="HGｺﾞｼｯｸE" pitchFamily="49" charset="-128"/>
              </a:rPr>
              <a:t>日</a:t>
            </a:r>
          </a:p>
          <a:p>
            <a:pPr marL="1430338" lvl="3" indent="-258763" eaLnBrk="1" hangingPunct="1">
              <a:spcBef>
                <a:spcPct val="0"/>
              </a:spcBef>
              <a:buFont typeface="Wingdings" pitchFamily="2" charset="2"/>
              <a:buNone/>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dirty="0" smtClean="0">
                <a:effectLst>
                  <a:outerShdw blurRad="38100" dist="38100" dir="2700000" algn="tl">
                    <a:srgbClr val="C0C0C0"/>
                  </a:outerShdw>
                </a:effectLst>
                <a:latin typeface="HGｺﾞｼｯｸE" pitchFamily="49" charset="-128"/>
                <a:ea typeface="HGｺﾞｼｯｸE" pitchFamily="49" charset="-128"/>
              </a:rPr>
              <a:t>H26</a:t>
            </a:r>
            <a:r>
              <a:rPr lang="ja-JP" altLang="en-US" dirty="0" smtClean="0">
                <a:effectLst>
                  <a:outerShdw blurRad="38100" dist="38100" dir="2700000" algn="tl">
                    <a:srgbClr val="C0C0C0"/>
                  </a:outerShdw>
                </a:effectLst>
                <a:latin typeface="HGｺﾞｼｯｸE" pitchFamily="49" charset="-128"/>
                <a:ea typeface="HGｺﾞｼｯｸE" pitchFamily="49" charset="-128"/>
              </a:rPr>
              <a:t>秋の大会関係</a:t>
            </a:r>
            <a:endParaRPr lang="en-US" altLang="ja-JP" dirty="0" smtClean="0">
              <a:effectLst>
                <a:outerShdw blurRad="38100" dist="38100" dir="2700000" algn="tl">
                  <a:srgbClr val="C0C0C0"/>
                </a:outerShdw>
              </a:effectLst>
              <a:latin typeface="HGｺﾞｼｯｸE" pitchFamily="49" charset="-128"/>
              <a:ea typeface="HGｺﾞｼｯｸE" pitchFamily="49" charset="-128"/>
            </a:endParaRPr>
          </a:p>
          <a:p>
            <a:pPr marL="1430338" lvl="3" indent="-258763" eaLnBrk="1" hangingPunct="1">
              <a:spcBef>
                <a:spcPct val="0"/>
              </a:spcBef>
              <a:buFont typeface="Wingdings" pitchFamily="2" charset="2"/>
              <a:buNone/>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　</a:t>
            </a:r>
            <a:endParaRPr lang="ja-JP" altLang="en-US" sz="1200" dirty="0" smtClean="0">
              <a:effectLst>
                <a:outerShdw blurRad="38100" dist="38100" dir="2700000" algn="tl">
                  <a:srgbClr val="C0C0C0"/>
                </a:outerShdw>
              </a:effectLst>
              <a:latin typeface="HGｺﾞｼｯｸE" pitchFamily="49" charset="-128"/>
              <a:ea typeface="HGｺﾞｼｯｸE" pitchFamily="49" charset="-128"/>
            </a:endParaRPr>
          </a:p>
          <a:p>
            <a:pPr marL="992188" lvl="2" indent="-269875"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大会プログラム編成</a:t>
            </a:r>
          </a:p>
          <a:p>
            <a:pPr marL="1430338" lvl="3" indent="-258763"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分野</a:t>
            </a:r>
            <a:r>
              <a:rPr lang="en-US" altLang="ja-JP" dirty="0" smtClean="0">
                <a:effectLst>
                  <a:outerShdw blurRad="38100" dist="38100" dir="2700000" algn="tl">
                    <a:srgbClr val="C0C0C0"/>
                  </a:outerShdw>
                </a:effectLst>
                <a:latin typeface="HGｺﾞｼｯｸE" pitchFamily="49" charset="-128"/>
                <a:ea typeface="HGｺﾞｼｯｸE" pitchFamily="49" charset="-128"/>
              </a:rPr>
              <a:t>307-1</a:t>
            </a:r>
            <a:r>
              <a:rPr lang="ja-JP" altLang="en-US" dirty="0" smtClean="0">
                <a:effectLst>
                  <a:outerShdw blurRad="38100" dist="38100" dir="2700000" algn="tl">
                    <a:srgbClr val="C0C0C0"/>
                  </a:outerShdw>
                </a:effectLst>
                <a:latin typeface="HGｺﾞｼｯｸE" pitchFamily="49" charset="-128"/>
                <a:ea typeface="HGｺﾞｼｯｸE" pitchFamily="49" charset="-128"/>
              </a:rPr>
              <a:t>　リーダー：光安　岳（日立）</a:t>
            </a:r>
            <a:endParaRPr lang="en-US" altLang="ja-JP" dirty="0" smtClean="0">
              <a:effectLst>
                <a:outerShdw blurRad="38100" dist="38100" dir="2700000" algn="tl">
                  <a:srgbClr val="C0C0C0"/>
                </a:outerShdw>
              </a:effectLst>
              <a:latin typeface="HGｺﾞｼｯｸE" pitchFamily="49" charset="-128"/>
              <a:ea typeface="HGｺﾞｼｯｸE" pitchFamily="49" charset="-128"/>
            </a:endParaRPr>
          </a:p>
          <a:p>
            <a:pPr marL="1430338" lvl="3" indent="-258763" eaLnBrk="1" hangingPunct="1">
              <a:spcBef>
                <a:spcPct val="0"/>
              </a:spcBef>
              <a:buFont typeface="Wingdings" pitchFamily="2" charset="2"/>
              <a:buChar char="n"/>
              <a:tabLst>
                <a:tab pos="806450" algn="l"/>
                <a:tab pos="989013" algn="l"/>
              </a:tabLst>
            </a:pPr>
            <a:endParaRPr lang="en-US" altLang="ja-JP" dirty="0">
              <a:effectLst>
                <a:outerShdw blurRad="38100" dist="38100" dir="2700000" algn="tl">
                  <a:srgbClr val="C0C0C0"/>
                </a:outerShdw>
              </a:effectLst>
              <a:latin typeface="HGｺﾞｼｯｸE" pitchFamily="49" charset="-128"/>
              <a:ea typeface="HGｺﾞｼｯｸE" pitchFamily="49" charset="-128"/>
            </a:endParaRPr>
          </a:p>
          <a:p>
            <a:pPr marL="992188" lvl="2" indent="-269875">
              <a:spcBef>
                <a:spcPct val="0"/>
              </a:spcBef>
              <a:buFont typeface="Wingdings" pitchFamily="2" charset="2"/>
              <a:buChar char="n"/>
              <a:tabLst>
                <a:tab pos="806450" algn="l"/>
                <a:tab pos="989013" algn="l"/>
              </a:tabLst>
            </a:pPr>
            <a:r>
              <a:rPr lang="ja-JP" altLang="ja-JP" dirty="0" smtClean="0">
                <a:latin typeface="HGｺﾞｼｯｸE" panose="020B0909000000000000" pitchFamily="49" charset="-128"/>
                <a:ea typeface="HGｺﾞｼｯｸE" panose="020B0909000000000000" pitchFamily="49" charset="-128"/>
              </a:rPr>
              <a:t>異常事象解説チーム解説担当者候補の推薦</a:t>
            </a:r>
            <a:endParaRPr lang="ja-JP" altLang="en-US" dirty="0">
              <a:effectLst>
                <a:outerShdw blurRad="38100" dist="38100" dir="2700000" algn="tl">
                  <a:srgbClr val="C0C0C0"/>
                </a:outerShdw>
              </a:effectLst>
              <a:latin typeface="HGｺﾞｼｯｸE" pitchFamily="49" charset="-128"/>
              <a:ea typeface="HGｺﾞｼｯｸE" pitchFamily="49" charset="-128"/>
            </a:endParaRPr>
          </a:p>
          <a:p>
            <a:pPr marL="1430338" lvl="3" indent="-258763">
              <a:spcBef>
                <a:spcPct val="0"/>
              </a:spcBef>
              <a:buFont typeface="Wingdings" pitchFamily="2" charset="2"/>
              <a:buChar char="n"/>
              <a:tabLst>
                <a:tab pos="806450" algn="l"/>
                <a:tab pos="989013" algn="l"/>
              </a:tabLst>
            </a:pPr>
            <a:r>
              <a:rPr lang="ja-JP" altLang="en-US" dirty="0">
                <a:effectLst>
                  <a:outerShdw blurRad="38100" dist="38100" dir="2700000" algn="tl">
                    <a:srgbClr val="C0C0C0"/>
                  </a:outerShdw>
                </a:effectLst>
                <a:latin typeface="HGｺﾞｼｯｸE" pitchFamily="49" charset="-128"/>
                <a:ea typeface="HGｺﾞｼｯｸE" pitchFamily="49" charset="-128"/>
              </a:rPr>
              <a:t>部</a:t>
            </a:r>
            <a:r>
              <a:rPr lang="ja-JP" altLang="en-US" dirty="0" smtClean="0">
                <a:effectLst>
                  <a:outerShdw blurRad="38100" dist="38100" dir="2700000" algn="tl">
                    <a:srgbClr val="C0C0C0"/>
                  </a:outerShdw>
                </a:effectLst>
                <a:latin typeface="HGｺﾞｼｯｸE" pitchFamily="49" charset="-128"/>
                <a:ea typeface="HGｺﾞｼｯｸE" pitchFamily="49" charset="-128"/>
              </a:rPr>
              <a:t>会長経験者の先生方を推薦</a:t>
            </a:r>
            <a:endParaRPr lang="en-US" altLang="ja-JP" dirty="0" smtClean="0">
              <a:latin typeface="HGｺﾞｼｯｸE" panose="020B0909000000000000" pitchFamily="49" charset="-128"/>
              <a:ea typeface="HGｺﾞｼｯｸE" panose="020B0909000000000000" pitchFamily="49" charset="-128"/>
            </a:endParaRPr>
          </a:p>
        </p:txBody>
      </p:sp>
      <p:sp>
        <p:nvSpPr>
          <p:cNvPr id="193540"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96E81147-1E45-47ED-83CB-29ABA753950C}" type="slidenum">
              <a:rPr lang="en-US" altLang="ja-JP" sz="1400"/>
              <a:pPr algn="r" eaLnBrk="1" hangingPunct="1"/>
              <a:t>11</a:t>
            </a:fld>
            <a:endParaRPr lang="en-US" altLang="ja-JP" sz="1400"/>
          </a:p>
        </p:txBody>
      </p:sp>
    </p:spTree>
    <p:extLst>
      <p:ext uri="{BB962C8B-B14F-4D97-AF65-F5344CB8AC3E}">
        <p14:creationId xmlns:p14="http://schemas.microsoft.com/office/powerpoint/2010/main" val="1965094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3/7</a:t>
            </a:r>
            <a:r>
              <a:rPr lang="ja-JP" altLang="en-US" dirty="0" smtClean="0"/>
              <a:t>）</a:t>
            </a:r>
          </a:p>
        </p:txBody>
      </p:sp>
      <p:sp>
        <p:nvSpPr>
          <p:cNvPr id="7177" name="Rectangle 9"/>
          <p:cNvSpPr>
            <a:spLocks noGrp="1" noChangeArrowheads="1"/>
          </p:cNvSpPr>
          <p:nvPr>
            <p:ph type="body" sz="half" idx="4294967295"/>
          </p:nvPr>
        </p:nvSpPr>
        <p:spPr>
          <a:xfrm>
            <a:off x="142875" y="1125538"/>
            <a:ext cx="8786813" cy="5616575"/>
          </a:xfrm>
        </p:spPr>
        <p:txBody>
          <a:bodyPr>
            <a:normAutofit/>
          </a:bodyPr>
          <a:lstStyle/>
          <a:p>
            <a:pPr marL="533400" indent="-533400" eaLnBrk="1" hangingPunct="1">
              <a:lnSpc>
                <a:spcPct val="80000"/>
              </a:lnSpc>
              <a:buFontTx/>
              <a:buNone/>
              <a:tabLst>
                <a:tab pos="806450" algn="l"/>
                <a:tab pos="989013" algn="l"/>
              </a:tabLst>
            </a:pPr>
            <a:r>
              <a:rPr lang="en-US" altLang="ja-JP" sz="22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a:t>
            </a:r>
            <a:r>
              <a:rPr lang="en-US" altLang="ja-JP"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2】</a:t>
            </a:r>
            <a:r>
              <a:rPr lang="ja-JP" altLang="en-US"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原子力学会企画セッション・一般セッション</a:t>
            </a:r>
          </a:p>
          <a:p>
            <a:pPr marL="992188" lvl="2" indent="-269875" eaLnBrk="1" hangingPunct="1">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部会企画セッション</a:t>
            </a:r>
            <a:r>
              <a:rPr lang="en-US" altLang="ja-JP" dirty="0" smtClean="0">
                <a:effectLst>
                  <a:outerShdw blurRad="38100" dist="38100" dir="2700000" algn="tl">
                    <a:srgbClr val="C0C0C0"/>
                  </a:outerShdw>
                </a:effectLst>
                <a:latin typeface="HGｺﾞｼｯｸE" pitchFamily="49" charset="-128"/>
                <a:ea typeface="HGｺﾞｼｯｸE" pitchFamily="49" charset="-128"/>
              </a:rPr>
              <a:t>(2014</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年秋の大会</a:t>
            </a:r>
            <a:r>
              <a:rPr lang="en-US" altLang="ja-JP" dirty="0" smtClean="0">
                <a:effectLst>
                  <a:outerShdw blurRad="38100" dist="38100" dir="2700000" algn="tl">
                    <a:srgbClr val="C0C0C0"/>
                  </a:outerShdw>
                </a:effectLst>
                <a:latin typeface="HGｺﾞｼｯｸE" pitchFamily="49" charset="-128"/>
                <a:ea typeface="HGｺﾞｼｯｸE" pitchFamily="49" charset="-128"/>
              </a:rPr>
              <a:t>)</a:t>
            </a:r>
          </a:p>
          <a:p>
            <a:pPr marL="0" indent="0">
              <a:buNone/>
            </a:pPr>
            <a:r>
              <a:rPr lang="ja-JP" altLang="en-US" dirty="0" smtClean="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a:t>
            </a:r>
            <a:r>
              <a:rPr lang="ja-JP" altLang="ja-JP" sz="2000" dirty="0" smtClean="0">
                <a:latin typeface="HGｺﾞｼｯｸE" panose="020B0909000000000000" pitchFamily="49" charset="-128"/>
                <a:ea typeface="HGｺﾞｼｯｸE" panose="020B0909000000000000" pitchFamily="49" charset="-128"/>
              </a:rPr>
              <a:t>シミュレーション</a:t>
            </a:r>
            <a:r>
              <a:rPr lang="ja-JP" altLang="ja-JP" sz="2000" dirty="0">
                <a:latin typeface="HGｺﾞｼｯｸE" panose="020B0909000000000000" pitchFamily="49" charset="-128"/>
                <a:ea typeface="HGｺﾞｼｯｸE" panose="020B0909000000000000" pitchFamily="49" charset="-128"/>
              </a:rPr>
              <a:t>可視化技術の</a:t>
            </a:r>
            <a:r>
              <a:rPr lang="ja-JP" altLang="ja-JP" sz="2000" dirty="0" smtClean="0">
                <a:latin typeface="HGｺﾞｼｯｸE" panose="020B0909000000000000" pitchFamily="49" charset="-128"/>
                <a:ea typeface="HGｺﾞｼｯｸE" panose="020B0909000000000000" pitchFamily="49" charset="-128"/>
              </a:rPr>
              <a:t>最前線</a:t>
            </a:r>
            <a:r>
              <a:rPr lang="ja-JP" altLang="en-US" sz="2000" dirty="0" smtClean="0">
                <a:latin typeface="HGｺﾞｼｯｸE" panose="020B0909000000000000" pitchFamily="49" charset="-128"/>
                <a:ea typeface="HGｺﾞｼｯｸE" panose="020B0909000000000000" pitchFamily="49" charset="-128"/>
              </a:rPr>
              <a:t>」</a:t>
            </a:r>
            <a:endParaRPr lang="ja-JP" altLang="ja-JP" sz="2000" dirty="0">
              <a:latin typeface="HGｺﾞｼｯｸE" panose="020B0909000000000000" pitchFamily="49" charset="-128"/>
              <a:ea typeface="HGｺﾞｼｯｸE" panose="020B0909000000000000" pitchFamily="49" charset="-128"/>
            </a:endParaRPr>
          </a:p>
          <a:p>
            <a:pPr marL="0" indent="0">
              <a:buNone/>
            </a:pPr>
            <a:r>
              <a:rPr lang="en-US" altLang="ja-JP" sz="2000" dirty="0" smtClean="0">
                <a:latin typeface="HGｺﾞｼｯｸE" panose="020B0909000000000000" pitchFamily="49" charset="-128"/>
                <a:ea typeface="HGｺﾞｼｯｸE" panose="020B0909000000000000" pitchFamily="49" charset="-128"/>
              </a:rPr>
              <a:t>	</a:t>
            </a:r>
            <a:r>
              <a:rPr lang="ja-JP" altLang="ja-JP" sz="2000" dirty="0" smtClean="0">
                <a:latin typeface="HGｺﾞｼｯｸE" panose="020B0909000000000000" pitchFamily="49" charset="-128"/>
                <a:ea typeface="HGｺﾞｼｯｸE" panose="020B0909000000000000" pitchFamily="49" charset="-128"/>
              </a:rPr>
              <a:t>会場</a:t>
            </a:r>
            <a:r>
              <a:rPr lang="ja-JP" altLang="ja-JP" sz="2000" dirty="0">
                <a:latin typeface="HGｺﾞｼｯｸE" panose="020B0909000000000000" pitchFamily="49" charset="-128"/>
                <a:ea typeface="HGｺﾞｼｯｸE" panose="020B0909000000000000" pitchFamily="49" charset="-128"/>
              </a:rPr>
              <a:t>・日時：</a:t>
            </a:r>
            <a:r>
              <a:rPr lang="en-US" altLang="ja-JP" sz="2000" dirty="0">
                <a:latin typeface="HGｺﾞｼｯｸE" panose="020B0909000000000000" pitchFamily="49" charset="-128"/>
                <a:ea typeface="HGｺﾞｼｯｸE" panose="020B0909000000000000" pitchFamily="49" charset="-128"/>
              </a:rPr>
              <a:t>H</a:t>
            </a:r>
            <a:r>
              <a:rPr lang="ja-JP" altLang="ja-JP" sz="2000" dirty="0">
                <a:latin typeface="HGｺﾞｼｯｸE" panose="020B0909000000000000" pitchFamily="49" charset="-128"/>
                <a:ea typeface="HGｺﾞｼｯｸE" panose="020B0909000000000000" pitchFamily="49" charset="-128"/>
              </a:rPr>
              <a:t>会場、</a:t>
            </a:r>
            <a:r>
              <a:rPr lang="en-US" altLang="ja-JP" sz="2000" dirty="0">
                <a:latin typeface="HGｺﾞｼｯｸE" panose="020B0909000000000000" pitchFamily="49" charset="-128"/>
                <a:ea typeface="HGｺﾞｼｯｸE" panose="020B0909000000000000" pitchFamily="49" charset="-128"/>
              </a:rPr>
              <a:t>9/8</a:t>
            </a:r>
            <a:r>
              <a:rPr lang="ja-JP" altLang="ja-JP" sz="2000" dirty="0">
                <a:latin typeface="HGｺﾞｼｯｸE" panose="020B0909000000000000" pitchFamily="49" charset="-128"/>
                <a:ea typeface="HGｺﾞｼｯｸE" panose="020B0909000000000000" pitchFamily="49" charset="-128"/>
              </a:rPr>
              <a:t>　</a:t>
            </a:r>
            <a:r>
              <a:rPr lang="en-US" altLang="ja-JP" sz="2000" dirty="0" smtClean="0">
                <a:latin typeface="HGｺﾞｼｯｸE" panose="020B0909000000000000" pitchFamily="49" charset="-128"/>
                <a:ea typeface="HGｺﾞｼｯｸE" panose="020B0909000000000000" pitchFamily="49" charset="-128"/>
              </a:rPr>
              <a:t>13:00-14:30</a:t>
            </a:r>
            <a:r>
              <a:rPr lang="ja-JP" altLang="en-US" sz="2000" dirty="0" smtClean="0">
                <a:latin typeface="HGｺﾞｼｯｸE" panose="020B0909000000000000" pitchFamily="49" charset="-128"/>
                <a:ea typeface="HGｺﾞｼｯｸE" panose="020B0909000000000000" pitchFamily="49" charset="-128"/>
              </a:rPr>
              <a:t>（本全体会議後）</a:t>
            </a:r>
            <a:endParaRPr lang="ja-JP" altLang="ja-JP" sz="2000" dirty="0">
              <a:latin typeface="HGｺﾞｼｯｸE" panose="020B0909000000000000" pitchFamily="49" charset="-128"/>
              <a:ea typeface="HGｺﾞｼｯｸE" panose="020B0909000000000000" pitchFamily="49" charset="-128"/>
            </a:endParaRPr>
          </a:p>
          <a:p>
            <a:pPr marL="0" indent="0">
              <a:buNone/>
            </a:pPr>
            <a:r>
              <a:rPr lang="en-US" altLang="ja-JP" sz="2000" dirty="0">
                <a:latin typeface="HGｺﾞｼｯｸE" panose="020B0909000000000000" pitchFamily="49" charset="-128"/>
                <a:ea typeface="HGｺﾞｼｯｸE" panose="020B0909000000000000" pitchFamily="49" charset="-128"/>
              </a:rPr>
              <a:t>	</a:t>
            </a:r>
            <a:r>
              <a:rPr lang="ja-JP" altLang="ja-JP" sz="2000" dirty="0" smtClean="0">
                <a:latin typeface="HGｺﾞｼｯｸE" panose="020B0909000000000000" pitchFamily="49" charset="-128"/>
                <a:ea typeface="HGｺﾞｼｯｸE" panose="020B0909000000000000" pitchFamily="49" charset="-128"/>
              </a:rPr>
              <a:t>座長</a:t>
            </a:r>
            <a:r>
              <a:rPr lang="ja-JP" altLang="ja-JP" sz="2000" dirty="0">
                <a:latin typeface="HGｺﾞｼｯｸE" panose="020B0909000000000000" pitchFamily="49" charset="-128"/>
                <a:ea typeface="HGｺﾞｼｯｸE" panose="020B0909000000000000" pitchFamily="49" charset="-128"/>
              </a:rPr>
              <a:t>：（名大）山本 </a:t>
            </a:r>
            <a:r>
              <a:rPr lang="ja-JP" altLang="en-US" sz="2000" dirty="0" smtClean="0">
                <a:latin typeface="HGｺﾞｼｯｸE" panose="020B0909000000000000" pitchFamily="49" charset="-128"/>
                <a:ea typeface="HGｺﾞｼｯｸE" panose="020B0909000000000000" pitchFamily="49" charset="-128"/>
              </a:rPr>
              <a:t>章夫</a:t>
            </a:r>
            <a:endParaRPr lang="en-US" altLang="ja-JP" sz="2000" dirty="0" smtClean="0">
              <a:latin typeface="HGｺﾞｼｯｸE" panose="020B0909000000000000" pitchFamily="49" charset="-128"/>
              <a:ea typeface="HGｺﾞｼｯｸE" panose="020B0909000000000000" pitchFamily="49" charset="-128"/>
            </a:endParaRPr>
          </a:p>
          <a:p>
            <a:pPr marL="0" indent="0">
              <a:buNone/>
            </a:pPr>
            <a:r>
              <a:rPr lang="en-US" altLang="ja-JP" sz="1800" dirty="0" smtClean="0">
                <a:latin typeface="HGｺﾞｼｯｸE" panose="020B0909000000000000" pitchFamily="49" charset="-128"/>
                <a:ea typeface="HGｺﾞｼｯｸE" panose="020B0909000000000000" pitchFamily="49" charset="-128"/>
              </a:rPr>
              <a:t>	</a:t>
            </a:r>
            <a:r>
              <a:rPr lang="ja-JP" altLang="en-US" sz="1800" dirty="0" smtClean="0">
                <a:latin typeface="HGｺﾞｼｯｸE" panose="020B0909000000000000" pitchFamily="49" charset="-128"/>
                <a:ea typeface="HGｺﾞｼｯｸE" panose="020B0909000000000000" pitchFamily="49" charset="-128"/>
              </a:rPr>
              <a:t>　</a:t>
            </a:r>
            <a:r>
              <a:rPr lang="en-US" altLang="ja-JP" sz="1800" dirty="0" smtClean="0">
                <a:latin typeface="HGｺﾞｼｯｸE" panose="020B0909000000000000" pitchFamily="49" charset="-128"/>
                <a:ea typeface="HGｺﾞｼｯｸE" panose="020B0909000000000000" pitchFamily="49" charset="-128"/>
              </a:rPr>
              <a:t>(1)</a:t>
            </a:r>
            <a:r>
              <a:rPr lang="ja-JP" altLang="en-US" sz="1800" dirty="0" smtClean="0">
                <a:latin typeface="HGｺﾞｼｯｸE" panose="020B0909000000000000" pitchFamily="49" charset="-128"/>
                <a:ea typeface="HGｺﾞｼｯｸE" panose="020B0909000000000000" pitchFamily="49" charset="-128"/>
              </a:rPr>
              <a:t> </a:t>
            </a:r>
            <a:r>
              <a:rPr lang="ja-JP" altLang="ja-JP" sz="1800" dirty="0" smtClean="0">
                <a:latin typeface="HGｺﾞｼｯｸE" panose="020B0909000000000000" pitchFamily="49" charset="-128"/>
                <a:ea typeface="HGｺﾞｼｯｸE" panose="020B0909000000000000" pitchFamily="49" charset="-128"/>
              </a:rPr>
              <a:t>大規模データ可視化のための統合粒子レンダリング環境の構築</a:t>
            </a:r>
          </a:p>
          <a:p>
            <a:pPr marL="0" indent="0">
              <a:buNone/>
            </a:pPr>
            <a:r>
              <a:rPr lang="en-US" altLang="ja-JP" sz="1800" dirty="0" smtClean="0">
                <a:latin typeface="HGｺﾞｼｯｸE" panose="020B0909000000000000" pitchFamily="49" charset="-128"/>
                <a:ea typeface="HGｺﾞｼｯｸE" panose="020B0909000000000000" pitchFamily="49" charset="-128"/>
              </a:rPr>
              <a:t>		</a:t>
            </a:r>
            <a:r>
              <a:rPr lang="ja-JP" altLang="ja-JP" sz="1800" dirty="0" smtClean="0">
                <a:latin typeface="HGｺﾞｼｯｸE" panose="020B0909000000000000" pitchFamily="49" charset="-128"/>
                <a:ea typeface="HGｺﾞｼｯｸE" panose="020B0909000000000000" pitchFamily="49" charset="-128"/>
              </a:rPr>
              <a:t>（京大</a:t>
            </a:r>
            <a:r>
              <a:rPr lang="ja-JP" altLang="ja-JP" sz="1800" dirty="0">
                <a:latin typeface="HGｺﾞｼｯｸE" panose="020B0909000000000000" pitchFamily="49" charset="-128"/>
                <a:ea typeface="HGｺﾞｼｯｸE" panose="020B0909000000000000" pitchFamily="49" charset="-128"/>
              </a:rPr>
              <a:t>）小山田 </a:t>
            </a:r>
            <a:r>
              <a:rPr lang="ja-JP" altLang="en-US" sz="1800" dirty="0" smtClean="0">
                <a:latin typeface="HGｺﾞｼｯｸE" panose="020B0909000000000000" pitchFamily="49" charset="-128"/>
                <a:ea typeface="HGｺﾞｼｯｸE" panose="020B0909000000000000" pitchFamily="49" charset="-128"/>
              </a:rPr>
              <a:t>耕二</a:t>
            </a:r>
            <a:endParaRPr lang="ja-JP" altLang="ja-JP" sz="1800" dirty="0">
              <a:latin typeface="HGｺﾞｼｯｸE" panose="020B0909000000000000" pitchFamily="49" charset="-128"/>
              <a:ea typeface="HGｺﾞｼｯｸE" panose="020B0909000000000000" pitchFamily="49" charset="-128"/>
            </a:endParaRPr>
          </a:p>
          <a:p>
            <a:pPr marL="0" indent="0">
              <a:buNone/>
            </a:pPr>
            <a:r>
              <a:rPr lang="en-US" altLang="ja-JP" sz="1800" dirty="0" smtClean="0">
                <a:latin typeface="HGｺﾞｼｯｸE" panose="020B0909000000000000" pitchFamily="49" charset="-128"/>
                <a:ea typeface="HGｺﾞｼｯｸE" panose="020B0909000000000000" pitchFamily="49" charset="-128"/>
              </a:rPr>
              <a:t>	</a:t>
            </a:r>
            <a:r>
              <a:rPr lang="ja-JP" altLang="en-US" sz="1800" dirty="0" smtClean="0">
                <a:latin typeface="HGｺﾞｼｯｸE" panose="020B0909000000000000" pitchFamily="49" charset="-128"/>
                <a:ea typeface="HGｺﾞｼｯｸE" panose="020B0909000000000000" pitchFamily="49" charset="-128"/>
              </a:rPr>
              <a:t>　</a:t>
            </a:r>
            <a:r>
              <a:rPr lang="en-US" altLang="ja-JP" sz="1800" dirty="0" smtClean="0">
                <a:latin typeface="HGｺﾞｼｯｸE" panose="020B0909000000000000" pitchFamily="49" charset="-128"/>
                <a:ea typeface="HGｺﾞｼｯｸE" panose="020B0909000000000000" pitchFamily="49" charset="-128"/>
              </a:rPr>
              <a:t>(2)</a:t>
            </a:r>
            <a:r>
              <a:rPr lang="ja-JP" altLang="en-US" sz="1800" dirty="0" smtClean="0">
                <a:latin typeface="HGｺﾞｼｯｸE" panose="020B0909000000000000" pitchFamily="49" charset="-128"/>
                <a:ea typeface="HGｺﾞｼｯｸE" panose="020B0909000000000000" pitchFamily="49" charset="-128"/>
              </a:rPr>
              <a:t> </a:t>
            </a:r>
            <a:r>
              <a:rPr lang="ja-JP" altLang="ja-JP" sz="1800" dirty="0" smtClean="0">
                <a:latin typeface="HGｺﾞｼｯｸE" panose="020B0909000000000000" pitchFamily="49" charset="-128"/>
                <a:ea typeface="HGｺﾞｼｯｸE" panose="020B0909000000000000" pitchFamily="49" charset="-128"/>
              </a:rPr>
              <a:t>大規模</a:t>
            </a:r>
            <a:r>
              <a:rPr lang="en-US" altLang="ja-JP" sz="1800" dirty="0">
                <a:latin typeface="HGｺﾞｼｯｸE" panose="020B0909000000000000" pitchFamily="49" charset="-128"/>
                <a:ea typeface="HGｺﾞｼｯｸE" panose="020B0909000000000000" pitchFamily="49" charset="-128"/>
              </a:rPr>
              <a:t>3</a:t>
            </a:r>
            <a:r>
              <a:rPr lang="ja-JP" altLang="ja-JP" sz="1800" dirty="0">
                <a:latin typeface="HGｺﾞｼｯｸE" panose="020B0909000000000000" pitchFamily="49" charset="-128"/>
                <a:ea typeface="HGｺﾞｼｯｸE" panose="020B0909000000000000" pitchFamily="49" charset="-128"/>
              </a:rPr>
              <a:t>次元点群データの解析を支援する半透明可視化</a:t>
            </a:r>
            <a:endParaRPr lang="en-US" altLang="ja-JP" sz="1800" dirty="0" smtClean="0">
              <a:latin typeface="HGｺﾞｼｯｸE" panose="020B0909000000000000" pitchFamily="49" charset="-128"/>
              <a:ea typeface="HGｺﾞｼｯｸE" panose="020B0909000000000000" pitchFamily="49" charset="-128"/>
            </a:endParaRPr>
          </a:p>
          <a:p>
            <a:pPr marL="0" indent="0">
              <a:buNone/>
            </a:pPr>
            <a:r>
              <a:rPr lang="en-US" altLang="ja-JP" sz="1800" dirty="0" smtClean="0">
                <a:latin typeface="HGｺﾞｼｯｸE" panose="020B0909000000000000" pitchFamily="49" charset="-128"/>
                <a:ea typeface="HGｺﾞｼｯｸE" panose="020B0909000000000000" pitchFamily="49" charset="-128"/>
              </a:rPr>
              <a:t>		</a:t>
            </a:r>
            <a:r>
              <a:rPr lang="ja-JP" altLang="ja-JP" sz="1800" dirty="0" smtClean="0">
                <a:latin typeface="HGｺﾞｼｯｸE" panose="020B0909000000000000" pitchFamily="49" charset="-128"/>
                <a:ea typeface="HGｺﾞｼｯｸE" panose="020B0909000000000000" pitchFamily="49" charset="-128"/>
              </a:rPr>
              <a:t>（</a:t>
            </a:r>
            <a:r>
              <a:rPr lang="ja-JP" altLang="ja-JP" sz="1800" dirty="0">
                <a:latin typeface="HGｺﾞｼｯｸE" panose="020B0909000000000000" pitchFamily="49" charset="-128"/>
                <a:ea typeface="HGｺﾞｼｯｸE" panose="020B0909000000000000" pitchFamily="49" charset="-128"/>
              </a:rPr>
              <a:t>立命館大）田中 </a:t>
            </a:r>
            <a:r>
              <a:rPr lang="ja-JP" altLang="en-US" sz="1800" dirty="0" smtClean="0">
                <a:latin typeface="HGｺﾞｼｯｸE" panose="020B0909000000000000" pitchFamily="49" charset="-128"/>
                <a:ea typeface="HGｺﾞｼｯｸE" panose="020B0909000000000000" pitchFamily="49" charset="-128"/>
              </a:rPr>
              <a:t>覚</a:t>
            </a:r>
            <a:r>
              <a:rPr lang="ja-JP" altLang="ja-JP" sz="1800" dirty="0">
                <a:latin typeface="HGｺﾞｼｯｸE" panose="020B0909000000000000" pitchFamily="49" charset="-128"/>
                <a:ea typeface="HGｺﾞｼｯｸE" panose="020B0909000000000000" pitchFamily="49" charset="-128"/>
              </a:rPr>
              <a:t>　</a:t>
            </a:r>
            <a:endParaRPr lang="en-US" altLang="ja-JP" sz="1800" dirty="0" smtClean="0">
              <a:latin typeface="HGｺﾞｼｯｸE" panose="020B0909000000000000" pitchFamily="49" charset="-128"/>
              <a:ea typeface="HGｺﾞｼｯｸE" panose="020B0909000000000000" pitchFamily="49" charset="-128"/>
            </a:endParaRPr>
          </a:p>
          <a:p>
            <a:pPr marL="0" indent="0">
              <a:buNone/>
            </a:pPr>
            <a:r>
              <a:rPr lang="en-US" altLang="ja-JP" sz="1800" dirty="0">
                <a:latin typeface="HGｺﾞｼｯｸE" panose="020B0909000000000000" pitchFamily="49" charset="-128"/>
                <a:ea typeface="HGｺﾞｼｯｸE" panose="020B0909000000000000" pitchFamily="49" charset="-128"/>
              </a:rPr>
              <a:t>	</a:t>
            </a:r>
            <a:r>
              <a:rPr lang="ja-JP" altLang="en-US" sz="1800" dirty="0" smtClean="0">
                <a:latin typeface="HGｺﾞｼｯｸE" panose="020B0909000000000000" pitchFamily="49" charset="-128"/>
                <a:ea typeface="HGｺﾞｼｯｸE" panose="020B0909000000000000" pitchFamily="49" charset="-128"/>
              </a:rPr>
              <a:t>　</a:t>
            </a:r>
            <a:r>
              <a:rPr lang="en-US" altLang="ja-JP" sz="1800" dirty="0" smtClean="0">
                <a:latin typeface="HGｺﾞｼｯｸE" panose="020B0909000000000000" pitchFamily="49" charset="-128"/>
                <a:ea typeface="HGｺﾞｼｯｸE" panose="020B0909000000000000" pitchFamily="49" charset="-128"/>
              </a:rPr>
              <a:t>(3)</a:t>
            </a:r>
            <a:r>
              <a:rPr lang="ja-JP" altLang="en-US" sz="1800" dirty="0" smtClean="0">
                <a:latin typeface="HGｺﾞｼｯｸE" panose="020B0909000000000000" pitchFamily="49" charset="-128"/>
                <a:ea typeface="HGｺﾞｼｯｸE" panose="020B0909000000000000" pitchFamily="49" charset="-128"/>
              </a:rPr>
              <a:t> </a:t>
            </a:r>
            <a:r>
              <a:rPr lang="en-US" altLang="ja-JP" sz="1800" dirty="0">
                <a:latin typeface="HGｺﾞｼｯｸE" panose="020B0909000000000000" pitchFamily="49" charset="-128"/>
                <a:ea typeface="HGｺﾞｼｯｸE" panose="020B0909000000000000" pitchFamily="49" charset="-128"/>
              </a:rPr>
              <a:t>GPU</a:t>
            </a:r>
            <a:r>
              <a:rPr lang="ja-JP" altLang="ja-JP" sz="1800" dirty="0">
                <a:latin typeface="HGｺﾞｼｯｸE" panose="020B0909000000000000" pitchFamily="49" charset="-128"/>
                <a:ea typeface="HGｺﾞｼｯｸE" panose="020B0909000000000000" pitchFamily="49" charset="-128"/>
              </a:rPr>
              <a:t>を用いた大規模シミュレーションと</a:t>
            </a:r>
            <a:r>
              <a:rPr lang="ja-JP" altLang="ja-JP" sz="1800" dirty="0" smtClean="0">
                <a:latin typeface="HGｺﾞｼｯｸE" panose="020B0909000000000000" pitchFamily="49" charset="-128"/>
                <a:ea typeface="HGｺﾞｼｯｸE" panose="020B0909000000000000" pitchFamily="49" charset="-128"/>
              </a:rPr>
              <a:t>可視化</a:t>
            </a:r>
            <a:endParaRPr lang="en-US" altLang="ja-JP" sz="1800" dirty="0" smtClean="0">
              <a:latin typeface="HGｺﾞｼｯｸE" panose="020B0909000000000000" pitchFamily="49" charset="-128"/>
              <a:ea typeface="HGｺﾞｼｯｸE" panose="020B0909000000000000" pitchFamily="49" charset="-128"/>
            </a:endParaRPr>
          </a:p>
          <a:p>
            <a:pPr marL="0" indent="0">
              <a:buNone/>
            </a:pPr>
            <a:r>
              <a:rPr lang="en-US" altLang="ja-JP" sz="1800" dirty="0">
                <a:latin typeface="HGｺﾞｼｯｸE" panose="020B0909000000000000" pitchFamily="49" charset="-128"/>
                <a:ea typeface="HGｺﾞｼｯｸE" panose="020B0909000000000000" pitchFamily="49" charset="-128"/>
              </a:rPr>
              <a:t>	</a:t>
            </a:r>
            <a:r>
              <a:rPr lang="en-US" altLang="ja-JP" sz="1800" dirty="0" smtClean="0">
                <a:latin typeface="HGｺﾞｼｯｸE" panose="020B0909000000000000" pitchFamily="49" charset="-128"/>
                <a:ea typeface="HGｺﾞｼｯｸE" panose="020B0909000000000000" pitchFamily="49" charset="-128"/>
              </a:rPr>
              <a:t>	</a:t>
            </a:r>
            <a:r>
              <a:rPr lang="ja-JP" altLang="ja-JP" sz="1800" dirty="0" smtClean="0">
                <a:latin typeface="HGｺﾞｼｯｸE" panose="020B0909000000000000" pitchFamily="49" charset="-128"/>
                <a:ea typeface="HGｺﾞｼｯｸE" panose="020B0909000000000000" pitchFamily="49" charset="-128"/>
              </a:rPr>
              <a:t>（東工大</a:t>
            </a:r>
            <a:r>
              <a:rPr lang="ja-JP" altLang="ja-JP" sz="1800" dirty="0">
                <a:latin typeface="HGｺﾞｼｯｸE" panose="020B0909000000000000" pitchFamily="49" charset="-128"/>
                <a:ea typeface="HGｺﾞｼｯｸE" panose="020B0909000000000000" pitchFamily="49" charset="-128"/>
              </a:rPr>
              <a:t>）小野寺 </a:t>
            </a:r>
            <a:r>
              <a:rPr lang="ja-JP" altLang="en-US" sz="1800" dirty="0" smtClean="0">
                <a:latin typeface="HGｺﾞｼｯｸE" panose="020B0909000000000000" pitchFamily="49" charset="-128"/>
                <a:ea typeface="HGｺﾞｼｯｸE" panose="020B0909000000000000" pitchFamily="49" charset="-128"/>
              </a:rPr>
              <a:t>直幸</a:t>
            </a:r>
            <a:endParaRPr lang="en-US" altLang="ja-JP" sz="1800" dirty="0" smtClean="0">
              <a:latin typeface="HGｺﾞｼｯｸE" panose="020B0909000000000000" pitchFamily="49" charset="-128"/>
              <a:ea typeface="HGｺﾞｼｯｸE" panose="020B0909000000000000" pitchFamily="49" charset="-128"/>
            </a:endParaRPr>
          </a:p>
          <a:p>
            <a:pPr marL="0" indent="0">
              <a:buNone/>
            </a:pPr>
            <a:endParaRPr lang="en-US" altLang="ja-JP" sz="1800" dirty="0" smtClean="0">
              <a:effectLst>
                <a:outerShdw blurRad="38100" dist="38100" dir="2700000" algn="tl">
                  <a:srgbClr val="C0C0C0"/>
                </a:outerShdw>
              </a:effectLst>
              <a:latin typeface="HGｺﾞｼｯｸE" pitchFamily="49" charset="-128"/>
              <a:ea typeface="HGｺﾞｼｯｸE" pitchFamily="49" charset="-128"/>
            </a:endParaRPr>
          </a:p>
        </p:txBody>
      </p:sp>
      <p:sp>
        <p:nvSpPr>
          <p:cNvPr id="195588"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F5724A3-E721-4BCE-B3FE-1CD603E39C88}" type="slidenum">
              <a:rPr lang="en-US" altLang="ja-JP" sz="1400"/>
              <a:pPr algn="r" eaLnBrk="1" hangingPunct="1"/>
              <a:t>12</a:t>
            </a:fld>
            <a:endParaRPr lang="en-US" altLang="ja-JP" sz="1400"/>
          </a:p>
        </p:txBody>
      </p:sp>
    </p:spTree>
    <p:extLst>
      <p:ext uri="{BB962C8B-B14F-4D97-AF65-F5344CB8AC3E}">
        <p14:creationId xmlns:p14="http://schemas.microsoft.com/office/powerpoint/2010/main" val="3299510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4/7</a:t>
            </a:r>
            <a:r>
              <a:rPr lang="ja-JP" altLang="en-US" dirty="0" smtClean="0"/>
              <a:t>）</a:t>
            </a:r>
          </a:p>
        </p:txBody>
      </p:sp>
      <p:sp>
        <p:nvSpPr>
          <p:cNvPr id="197636"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197D8867-CA69-4AF7-AE60-ED84C18DE139}" type="slidenum">
              <a:rPr lang="en-US" altLang="ja-JP" sz="1400"/>
              <a:pPr algn="r" eaLnBrk="1" hangingPunct="1"/>
              <a:t>13</a:t>
            </a:fld>
            <a:endParaRPr lang="en-US" altLang="ja-JP" sz="1400"/>
          </a:p>
        </p:txBody>
      </p:sp>
      <p:sp>
        <p:nvSpPr>
          <p:cNvPr id="6" name="Rectangle 9"/>
          <p:cNvSpPr txBox="1">
            <a:spLocks noChangeArrowheads="1"/>
          </p:cNvSpPr>
          <p:nvPr/>
        </p:nvSpPr>
        <p:spPr>
          <a:xfrm>
            <a:off x="142875" y="1125538"/>
            <a:ext cx="8786813" cy="561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33400" indent="-533400">
              <a:lnSpc>
                <a:spcPct val="80000"/>
              </a:lnSpc>
              <a:buFontTx/>
              <a:buNone/>
              <a:tabLst>
                <a:tab pos="806450" algn="l"/>
                <a:tab pos="989013" algn="l"/>
              </a:tabLst>
            </a:pPr>
            <a:r>
              <a:rPr lang="en-US" altLang="ja-JP" sz="22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a:t>
            </a:r>
            <a:r>
              <a:rPr lang="en-US" altLang="ja-JP"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2】</a:t>
            </a:r>
            <a:r>
              <a:rPr lang="ja-JP" altLang="en-US"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原子力学会企画セッション・一般セッション</a:t>
            </a:r>
          </a:p>
          <a:p>
            <a:pPr marL="992188" lvl="2" indent="-269875">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部会一般セッション</a:t>
            </a:r>
            <a:r>
              <a:rPr lang="en-US" altLang="ja-JP" dirty="0" smtClean="0">
                <a:effectLst>
                  <a:outerShdw blurRad="38100" dist="38100" dir="2700000" algn="tl">
                    <a:srgbClr val="C0C0C0"/>
                  </a:outerShdw>
                </a:effectLst>
                <a:latin typeface="HGｺﾞｼｯｸE" pitchFamily="49" charset="-128"/>
                <a:ea typeface="HGｺﾞｼｯｸE" pitchFamily="49" charset="-128"/>
              </a:rPr>
              <a:t>(2014</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年秋の大会</a:t>
            </a:r>
            <a:r>
              <a:rPr lang="en-US" altLang="ja-JP" dirty="0" smtClean="0">
                <a:effectLst>
                  <a:outerShdw blurRad="38100" dist="38100" dir="2700000" algn="tl">
                    <a:srgbClr val="C0C0C0"/>
                  </a:outerShdw>
                </a:effectLst>
                <a:latin typeface="HGｺﾞｼｯｸE" pitchFamily="49" charset="-128"/>
                <a:ea typeface="HGｺﾞｼｯｸE" pitchFamily="49" charset="-128"/>
              </a:rPr>
              <a:t>)</a:t>
            </a:r>
          </a:p>
          <a:p>
            <a:pPr marL="0" indent="0">
              <a:buFont typeface="Arial" pitchFamily="34" charset="0"/>
              <a:buNone/>
            </a:pPr>
            <a:r>
              <a:rPr lang="ja-JP" altLang="en-US" dirty="0" smtClean="0">
                <a:latin typeface="HGｺﾞｼｯｸE" panose="020B0909000000000000" pitchFamily="49" charset="-128"/>
                <a:ea typeface="HGｺﾞｼｯｸE" panose="020B0909000000000000" pitchFamily="49" charset="-128"/>
              </a:rPr>
              <a:t>　</a:t>
            </a:r>
            <a:r>
              <a:rPr lang="en-US" altLang="ja-JP" sz="2000" dirty="0" smtClean="0">
                <a:latin typeface="HGｺﾞｼｯｸE" panose="020B0909000000000000" pitchFamily="49" charset="-128"/>
                <a:ea typeface="HGｺﾞｼｯｸE" panose="020B0909000000000000" pitchFamily="49" charset="-128"/>
              </a:rPr>
              <a:t>	</a:t>
            </a:r>
            <a:r>
              <a:rPr lang="ja-JP" altLang="ja-JP" sz="2000" dirty="0" smtClean="0">
                <a:latin typeface="HGｺﾞｼｯｸE" panose="020B0909000000000000" pitchFamily="49" charset="-128"/>
                <a:ea typeface="HGｺﾞｼｯｸE" panose="020B0909000000000000" pitchFamily="49" charset="-128"/>
              </a:rPr>
              <a:t>会場・日時：</a:t>
            </a:r>
            <a:r>
              <a:rPr lang="en-US" altLang="ja-JP" sz="2000" dirty="0" smtClean="0">
                <a:latin typeface="HGｺﾞｼｯｸE" panose="020B0909000000000000" pitchFamily="49" charset="-128"/>
                <a:ea typeface="HGｺﾞｼｯｸE" panose="020B0909000000000000" pitchFamily="49" charset="-128"/>
              </a:rPr>
              <a:t>H</a:t>
            </a:r>
            <a:r>
              <a:rPr lang="ja-JP" altLang="ja-JP" sz="2000" dirty="0" smtClean="0">
                <a:latin typeface="HGｺﾞｼｯｸE" panose="020B0909000000000000" pitchFamily="49" charset="-128"/>
                <a:ea typeface="HGｺﾞｼｯｸE" panose="020B0909000000000000" pitchFamily="49" charset="-128"/>
              </a:rPr>
              <a:t>会場、</a:t>
            </a:r>
            <a:r>
              <a:rPr lang="en-US" altLang="ja-JP" sz="2000" dirty="0" smtClean="0">
                <a:latin typeface="HGｺﾞｼｯｸE" panose="020B0909000000000000" pitchFamily="49" charset="-128"/>
                <a:ea typeface="HGｺﾞｼｯｸE" panose="020B0909000000000000" pitchFamily="49" charset="-128"/>
              </a:rPr>
              <a:t>9/8</a:t>
            </a:r>
            <a:r>
              <a:rPr lang="ja-JP" altLang="ja-JP" sz="2000" dirty="0" smtClean="0">
                <a:latin typeface="HGｺﾞｼｯｸE" panose="020B0909000000000000" pitchFamily="49" charset="-128"/>
                <a:ea typeface="HGｺﾞｼｯｸE" panose="020B0909000000000000" pitchFamily="49" charset="-128"/>
              </a:rPr>
              <a:t>　</a:t>
            </a:r>
            <a:r>
              <a:rPr lang="en-US" altLang="ja-JP" sz="2000" dirty="0" smtClean="0">
                <a:latin typeface="HGｺﾞｼｯｸE" panose="020B0909000000000000" pitchFamily="49" charset="-128"/>
                <a:ea typeface="HGｺﾞｼｯｸE" panose="020B0909000000000000" pitchFamily="49" charset="-128"/>
              </a:rPr>
              <a:t>13:00-14:30</a:t>
            </a:r>
            <a:r>
              <a:rPr lang="ja-JP" altLang="en-US" sz="2000" dirty="0" smtClean="0">
                <a:latin typeface="HGｺﾞｼｯｸE" panose="020B0909000000000000" pitchFamily="49" charset="-128"/>
                <a:ea typeface="HGｺﾞｼｯｸE" panose="020B0909000000000000" pitchFamily="49" charset="-128"/>
              </a:rPr>
              <a:t>（企画セッション後）</a:t>
            </a:r>
            <a:endParaRPr lang="en-US"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en-US" altLang="ja-JP" sz="2000" dirty="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a:t>
            </a:r>
            <a:r>
              <a:rPr lang="ja-JP" altLang="ja-JP" sz="2000" dirty="0" smtClean="0">
                <a:latin typeface="HGｺﾞｼｯｸE" panose="020B0909000000000000" pitchFamily="49" charset="-128"/>
                <a:ea typeface="HGｺﾞｼｯｸE" panose="020B0909000000000000" pitchFamily="49" charset="-128"/>
              </a:rPr>
              <a:t>可視化</a:t>
            </a:r>
            <a:r>
              <a:rPr lang="ja-JP" altLang="ja-JP" sz="2000" dirty="0">
                <a:latin typeface="HGｺﾞｼｯｸE" panose="020B0909000000000000" pitchFamily="49" charset="-128"/>
                <a:ea typeface="HGｺﾞｼｯｸE" panose="020B0909000000000000" pitchFamily="49" charset="-128"/>
              </a:rPr>
              <a:t>と計算科学</a:t>
            </a:r>
            <a:r>
              <a:rPr lang="ja-JP" altLang="ja-JP" sz="2000" dirty="0" smtClean="0">
                <a:latin typeface="HGｺﾞｼｯｸE" panose="020B0909000000000000" pitchFamily="49" charset="-128"/>
                <a:ea typeface="HGｺﾞｼｯｸE" panose="020B0909000000000000" pitchFamily="49" charset="-128"/>
              </a:rPr>
              <a:t>技術：</a:t>
            </a:r>
            <a:r>
              <a:rPr lang="en-US" altLang="ja-JP" sz="2000" dirty="0" smtClean="0">
                <a:latin typeface="HGｺﾞｼｯｸE" panose="020B0909000000000000" pitchFamily="49" charset="-128"/>
                <a:ea typeface="HGｺﾞｼｯｸE" panose="020B0909000000000000" pitchFamily="49" charset="-128"/>
              </a:rPr>
              <a:t>14:40</a:t>
            </a:r>
            <a:r>
              <a:rPr lang="ja-JP" altLang="ja-JP" sz="2000" dirty="0">
                <a:latin typeface="HGｺﾞｼｯｸE" panose="020B0909000000000000" pitchFamily="49" charset="-128"/>
                <a:ea typeface="HGｺﾞｼｯｸE" panose="020B0909000000000000" pitchFamily="49" charset="-128"/>
              </a:rPr>
              <a:t>～</a:t>
            </a:r>
            <a:r>
              <a:rPr lang="en-US" altLang="ja-JP" sz="2000" dirty="0" smtClean="0">
                <a:latin typeface="HGｺﾞｼｯｸE" panose="020B0909000000000000" pitchFamily="49" charset="-128"/>
                <a:ea typeface="HGｺﾞｼｯｸE" panose="020B0909000000000000" pitchFamily="49" charset="-128"/>
              </a:rPr>
              <a:t>16:05</a:t>
            </a:r>
            <a:r>
              <a:rPr lang="ja-JP" altLang="en-US" sz="2000" dirty="0" smtClean="0">
                <a:latin typeface="HGｺﾞｼｯｸE" panose="020B0909000000000000" pitchFamily="49" charset="-128"/>
                <a:ea typeface="HGｺﾞｼｯｸE" panose="020B0909000000000000" pitchFamily="49" charset="-128"/>
              </a:rPr>
              <a:t>（発表</a:t>
            </a:r>
            <a:r>
              <a:rPr lang="en-US" altLang="ja-JP" sz="2000" dirty="0" smtClean="0">
                <a:latin typeface="HGｺﾞｼｯｸE" panose="020B0909000000000000" pitchFamily="49" charset="-128"/>
                <a:ea typeface="HGｺﾞｼｯｸE" panose="020B0909000000000000" pitchFamily="49" charset="-128"/>
              </a:rPr>
              <a:t>5</a:t>
            </a:r>
            <a:r>
              <a:rPr lang="ja-JP" altLang="en-US" sz="2000" dirty="0" smtClean="0">
                <a:latin typeface="HGｺﾞｼｯｸE" panose="020B0909000000000000" pitchFamily="49" charset="-128"/>
                <a:ea typeface="HGｺﾞｼｯｸE" panose="020B0909000000000000" pitchFamily="49" charset="-128"/>
              </a:rPr>
              <a:t>件、</a:t>
            </a:r>
            <a:r>
              <a:rPr lang="en-US" altLang="ja-JP" sz="2000" dirty="0" smtClean="0">
                <a:latin typeface="HGｺﾞｼｯｸE" panose="020B0909000000000000" pitchFamily="49" charset="-128"/>
                <a:ea typeface="HGｺﾞｼｯｸE" panose="020B0909000000000000" pitchFamily="49" charset="-128"/>
              </a:rPr>
              <a:t>H08-H12</a:t>
            </a:r>
            <a:r>
              <a:rPr lang="ja-JP" altLang="en-US" sz="2000" dirty="0" smtClean="0">
                <a:latin typeface="HGｺﾞｼｯｸE" panose="020B0909000000000000" pitchFamily="49" charset="-128"/>
                <a:ea typeface="HGｺﾞｼｯｸE" panose="020B0909000000000000" pitchFamily="49" charset="-128"/>
              </a:rPr>
              <a:t>）</a:t>
            </a:r>
            <a:endParaRPr lang="en-US"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en-US" altLang="ja-JP" sz="2000" dirty="0" smtClean="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a:t>
            </a:r>
            <a:r>
              <a:rPr lang="ja-JP" altLang="ja-JP" sz="2000" dirty="0" smtClean="0">
                <a:latin typeface="HGｺﾞｼｯｸE" panose="020B0909000000000000" pitchFamily="49" charset="-128"/>
                <a:ea typeface="HGｺﾞｼｯｸE" panose="020B0909000000000000" pitchFamily="49" charset="-128"/>
              </a:rPr>
              <a:t>構造</a:t>
            </a:r>
            <a:r>
              <a:rPr lang="ja-JP" altLang="ja-JP" sz="2000" dirty="0">
                <a:latin typeface="HGｺﾞｼｯｸE" panose="020B0909000000000000" pitchFamily="49" charset="-128"/>
                <a:ea typeface="HGｺﾞｼｯｸE" panose="020B0909000000000000" pitchFamily="49" charset="-128"/>
              </a:rPr>
              <a:t>解析</a:t>
            </a:r>
            <a:r>
              <a:rPr lang="ja-JP" altLang="ja-JP" sz="2000" dirty="0" smtClean="0">
                <a:latin typeface="HGｺﾞｼｯｸE" panose="020B0909000000000000" pitchFamily="49" charset="-128"/>
                <a:ea typeface="HGｺﾞｼｯｸE" panose="020B0909000000000000" pitchFamily="49" charset="-128"/>
              </a:rPr>
              <a:t>：</a:t>
            </a:r>
            <a:r>
              <a:rPr lang="en-US" altLang="ja-JP" sz="2000" dirty="0" smtClean="0">
                <a:latin typeface="HGｺﾞｼｯｸE" panose="020B0909000000000000" pitchFamily="49" charset="-128"/>
                <a:ea typeface="HGｺﾞｼｯｸE" panose="020B0909000000000000" pitchFamily="49" charset="-128"/>
              </a:rPr>
              <a:t>16:05</a:t>
            </a:r>
            <a:r>
              <a:rPr lang="ja-JP" altLang="ja-JP" sz="2000" dirty="0">
                <a:latin typeface="HGｺﾞｼｯｸE" panose="020B0909000000000000" pitchFamily="49" charset="-128"/>
                <a:ea typeface="HGｺﾞｼｯｸE" panose="020B0909000000000000" pitchFamily="49" charset="-128"/>
              </a:rPr>
              <a:t>～</a:t>
            </a:r>
            <a:r>
              <a:rPr lang="en-US" altLang="ja-JP" sz="2000" dirty="0" smtClean="0">
                <a:latin typeface="HGｺﾞｼｯｸE" panose="020B0909000000000000" pitchFamily="49" charset="-128"/>
                <a:ea typeface="HGｺﾞｼｯｸE" panose="020B0909000000000000" pitchFamily="49" charset="-128"/>
              </a:rPr>
              <a:t>17:10</a:t>
            </a:r>
            <a:r>
              <a:rPr lang="ja-JP" altLang="en-US" sz="2000" dirty="0" smtClean="0">
                <a:latin typeface="HGｺﾞｼｯｸE" panose="020B0909000000000000" pitchFamily="49" charset="-128"/>
                <a:ea typeface="HGｺﾞｼｯｸE" panose="020B0909000000000000" pitchFamily="49" charset="-128"/>
              </a:rPr>
              <a:t>（発表</a:t>
            </a:r>
            <a:r>
              <a:rPr lang="en-US" altLang="ja-JP" sz="2000" dirty="0" smtClean="0">
                <a:latin typeface="HGｺﾞｼｯｸE" panose="020B0909000000000000" pitchFamily="49" charset="-128"/>
                <a:ea typeface="HGｺﾞｼｯｸE" panose="020B0909000000000000" pitchFamily="49" charset="-128"/>
              </a:rPr>
              <a:t>4</a:t>
            </a:r>
            <a:r>
              <a:rPr lang="ja-JP" altLang="en-US" sz="2000" dirty="0" smtClean="0">
                <a:latin typeface="HGｺﾞｼｯｸE" panose="020B0909000000000000" pitchFamily="49" charset="-128"/>
                <a:ea typeface="HGｺﾞｼｯｸE" panose="020B0909000000000000" pitchFamily="49" charset="-128"/>
              </a:rPr>
              <a:t>件、</a:t>
            </a:r>
            <a:r>
              <a:rPr lang="en-US" altLang="ja-JP" sz="2000" dirty="0" smtClean="0">
                <a:latin typeface="HGｺﾞｼｯｸE" panose="020B0909000000000000" pitchFamily="49" charset="-128"/>
                <a:ea typeface="HGｺﾞｼｯｸE" panose="020B0909000000000000" pitchFamily="49" charset="-128"/>
              </a:rPr>
              <a:t>H13-H16</a:t>
            </a:r>
            <a:r>
              <a:rPr lang="ja-JP" altLang="en-US" sz="2000" dirty="0" smtClean="0">
                <a:latin typeface="HGｺﾞｼｯｸE" panose="020B0909000000000000" pitchFamily="49" charset="-128"/>
                <a:ea typeface="HGｺﾞｼｯｸE" panose="020B0909000000000000" pitchFamily="49" charset="-128"/>
              </a:rPr>
              <a:t>）</a:t>
            </a:r>
            <a:endParaRPr lang="en-US"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en-US" altLang="ja-JP" sz="2000" dirty="0" smtClean="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a:t>
            </a:r>
            <a:r>
              <a:rPr lang="ja-JP" altLang="ja-JP" sz="2000" dirty="0" smtClean="0">
                <a:latin typeface="HGｺﾞｼｯｸE" panose="020B0909000000000000" pitchFamily="49" charset="-128"/>
                <a:ea typeface="HGｺﾞｼｯｸE" panose="020B0909000000000000" pitchFamily="49" charset="-128"/>
              </a:rPr>
              <a:t>リスク</a:t>
            </a:r>
            <a:r>
              <a:rPr lang="ja-JP" altLang="ja-JP" sz="2000" dirty="0">
                <a:latin typeface="HGｺﾞｼｯｸE" panose="020B0909000000000000" pitchFamily="49" charset="-128"/>
                <a:ea typeface="HGｺﾞｼｯｸE" panose="020B0909000000000000" pitchFamily="49" charset="-128"/>
              </a:rPr>
              <a:t>評価と計算科学</a:t>
            </a:r>
            <a:r>
              <a:rPr lang="ja-JP" altLang="ja-JP" sz="2000" dirty="0" smtClean="0">
                <a:latin typeface="HGｺﾞｼｯｸE" panose="020B0909000000000000" pitchFamily="49" charset="-128"/>
                <a:ea typeface="HGｺﾞｼｯｸE" panose="020B0909000000000000" pitchFamily="49" charset="-128"/>
              </a:rPr>
              <a:t>：</a:t>
            </a:r>
            <a:r>
              <a:rPr lang="en-US" altLang="ja-JP" sz="2000" dirty="0" smtClean="0">
                <a:latin typeface="HGｺﾞｼｯｸE" panose="020B0909000000000000" pitchFamily="49" charset="-128"/>
                <a:ea typeface="HGｺﾞｼｯｸE" panose="020B0909000000000000" pitchFamily="49" charset="-128"/>
              </a:rPr>
              <a:t>17:10</a:t>
            </a:r>
            <a:r>
              <a:rPr lang="ja-JP" altLang="ja-JP" sz="2000" dirty="0">
                <a:latin typeface="HGｺﾞｼｯｸE" panose="020B0909000000000000" pitchFamily="49" charset="-128"/>
                <a:ea typeface="HGｺﾞｼｯｸE" panose="020B0909000000000000" pitchFamily="49" charset="-128"/>
              </a:rPr>
              <a:t>～</a:t>
            </a:r>
            <a:r>
              <a:rPr lang="en-US" altLang="ja-JP" sz="2000" dirty="0" smtClean="0">
                <a:latin typeface="HGｺﾞｼｯｸE" panose="020B0909000000000000" pitchFamily="49" charset="-128"/>
                <a:ea typeface="HGｺﾞｼｯｸE" panose="020B0909000000000000" pitchFamily="49" charset="-128"/>
              </a:rPr>
              <a:t>18:15</a:t>
            </a:r>
            <a:r>
              <a:rPr lang="ja-JP" altLang="en-US" sz="2000" dirty="0" smtClean="0">
                <a:latin typeface="HGｺﾞｼｯｸE" panose="020B0909000000000000" pitchFamily="49" charset="-128"/>
                <a:ea typeface="HGｺﾞｼｯｸE" panose="020B0909000000000000" pitchFamily="49" charset="-128"/>
              </a:rPr>
              <a:t>（発表</a:t>
            </a:r>
            <a:r>
              <a:rPr lang="en-US" altLang="ja-JP" sz="2000" dirty="0" smtClean="0">
                <a:latin typeface="HGｺﾞｼｯｸE" panose="020B0909000000000000" pitchFamily="49" charset="-128"/>
                <a:ea typeface="HGｺﾞｼｯｸE" panose="020B0909000000000000" pitchFamily="49" charset="-128"/>
              </a:rPr>
              <a:t>4</a:t>
            </a:r>
            <a:r>
              <a:rPr lang="ja-JP" altLang="en-US" sz="2000" dirty="0" smtClean="0">
                <a:latin typeface="HGｺﾞｼｯｸE" panose="020B0909000000000000" pitchFamily="49" charset="-128"/>
                <a:ea typeface="HGｺﾞｼｯｸE" panose="020B0909000000000000" pitchFamily="49" charset="-128"/>
              </a:rPr>
              <a:t>件、</a:t>
            </a:r>
            <a:r>
              <a:rPr lang="en-US" altLang="ja-JP" sz="2000" dirty="0" smtClean="0">
                <a:latin typeface="HGｺﾞｼｯｸE" panose="020B0909000000000000" pitchFamily="49" charset="-128"/>
                <a:ea typeface="HGｺﾞｼｯｸE" panose="020B0909000000000000" pitchFamily="49" charset="-128"/>
              </a:rPr>
              <a:t>H17-H20</a:t>
            </a:r>
            <a:r>
              <a:rPr lang="ja-JP" altLang="en-US" sz="2000" dirty="0" smtClean="0">
                <a:latin typeface="HGｺﾞｼｯｸE" panose="020B0909000000000000" pitchFamily="49" charset="-128"/>
                <a:ea typeface="HGｺﾞｼｯｸE" panose="020B0909000000000000" pitchFamily="49" charset="-128"/>
              </a:rPr>
              <a:t>）</a:t>
            </a:r>
            <a:endParaRPr lang="ja-JP"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en-US" altLang="ja-JP" sz="2000" dirty="0" smtClean="0">
                <a:latin typeface="HGｺﾞｼｯｸE" panose="020B0909000000000000" pitchFamily="49" charset="-128"/>
                <a:ea typeface="HGｺﾞｼｯｸE" panose="020B0909000000000000" pitchFamily="49" charset="-128"/>
              </a:rPr>
              <a:t>	</a:t>
            </a:r>
          </a:p>
          <a:p>
            <a:pPr marL="0" indent="0">
              <a:buFont typeface="Arial" pitchFamily="34" charset="0"/>
              <a:buNone/>
            </a:pPr>
            <a:r>
              <a:rPr lang="ja-JP" altLang="en-US" sz="2000" dirty="0" smtClean="0">
                <a:effectLst>
                  <a:outerShdw blurRad="38100" dist="38100" dir="2700000" algn="tl">
                    <a:srgbClr val="C0C0C0"/>
                  </a:outerShdw>
                </a:effectLst>
                <a:latin typeface="HGｺﾞｼｯｸE" panose="020B0909000000000000" pitchFamily="49" charset="-128"/>
                <a:ea typeface="HGｺﾞｼｯｸE" panose="020B0909000000000000" pitchFamily="49" charset="-128"/>
              </a:rPr>
              <a:t>　　　参考：</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	2013</a:t>
            </a:r>
            <a:r>
              <a:rPr lang="ja-JP" altLang="en-US" sz="2000" dirty="0">
                <a:effectLst>
                  <a:outerShdw blurRad="38100" dist="38100" dir="2700000" algn="tl">
                    <a:srgbClr val="C0C0C0"/>
                  </a:outerShdw>
                </a:effectLst>
                <a:latin typeface="HGｺﾞｼｯｸE" pitchFamily="49" charset="-128"/>
                <a:ea typeface="HGｺﾞｼｯｸE" pitchFamily="49" charset="-128"/>
              </a:rPr>
              <a:t>年秋の大会</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：発表</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6</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件（</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J01-J06</a:t>
            </a:r>
            <a:r>
              <a:rPr lang="ja-JP" altLang="en-US" sz="2000" dirty="0">
                <a:effectLst>
                  <a:outerShdw blurRad="38100" dist="38100" dir="2700000" algn="tl">
                    <a:srgbClr val="C0C0C0"/>
                  </a:outerShdw>
                </a:effectLst>
                <a:latin typeface="HGｺﾞｼｯｸE" pitchFamily="49" charset="-128"/>
                <a:ea typeface="HGｺﾞｼｯｸE" pitchFamily="49" charset="-128"/>
              </a:rPr>
              <a:t>）</a:t>
            </a:r>
            <a:endParaRPr lang="en-US" altLang="ja-JP" sz="2000" dirty="0">
              <a:effectLst>
                <a:outerShdw blurRad="38100" dist="38100" dir="2700000" algn="tl">
                  <a:srgbClr val="C0C0C0"/>
                </a:outerShdw>
              </a:effectLst>
              <a:latin typeface="HGｺﾞｼｯｸE" pitchFamily="49" charset="-128"/>
              <a:ea typeface="HGｺﾞｼｯｸE" pitchFamily="49" charset="-128"/>
            </a:endParaRPr>
          </a:p>
          <a:p>
            <a:pPr marL="992188" lvl="2" indent="-269875">
              <a:spcBef>
                <a:spcPct val="0"/>
              </a:spcBef>
              <a:buNone/>
              <a:tabLst>
                <a:tab pos="806450" algn="l"/>
                <a:tab pos="989013" algn="l"/>
              </a:tabLst>
            </a:pP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000" dirty="0">
                <a:effectLst>
                  <a:outerShdw blurRad="38100" dist="38100" dir="2700000" algn="tl">
                    <a:srgbClr val="C0C0C0"/>
                  </a:outerShdw>
                </a:effectLst>
                <a:latin typeface="HGｺﾞｼｯｸE" pitchFamily="49" charset="-128"/>
                <a:ea typeface="HGｺﾞｼｯｸE" pitchFamily="49" charset="-128"/>
              </a:rPr>
              <a:t>　</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	2014</a:t>
            </a:r>
            <a:r>
              <a:rPr lang="ja-JP" altLang="en-US" sz="2000" dirty="0">
                <a:effectLst>
                  <a:outerShdw blurRad="38100" dist="38100" dir="2700000" algn="tl">
                    <a:srgbClr val="C0C0C0"/>
                  </a:outerShdw>
                </a:effectLst>
                <a:latin typeface="HGｺﾞｼｯｸE" pitchFamily="49" charset="-128"/>
                <a:ea typeface="HGｺﾞｼｯｸE" pitchFamily="49" charset="-128"/>
              </a:rPr>
              <a:t>年春の年会</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：発表</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11</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 件（</a:t>
            </a:r>
            <a:r>
              <a:rPr lang="en-US" altLang="ja-JP" sz="2000" dirty="0">
                <a:effectLst>
                  <a:outerShdw blurRad="38100" dist="38100" dir="2700000" algn="tl">
                    <a:srgbClr val="C0C0C0"/>
                  </a:outerShdw>
                </a:effectLst>
                <a:latin typeface="HGｺﾞｼｯｸE" pitchFamily="49" charset="-128"/>
                <a:ea typeface="HGｺﾞｼｯｸE" pitchFamily="49" charset="-128"/>
              </a:rPr>
              <a:t>L28-L38</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a:t>
            </a:r>
            <a:endParaRPr lang="en-US" altLang="ja-JP" sz="1800" dirty="0" smtClean="0">
              <a:effectLst>
                <a:outerShdw blurRad="38100" dist="38100" dir="2700000" algn="tl">
                  <a:srgbClr val="C0C0C0"/>
                </a:outerShdw>
              </a:effectLst>
              <a:latin typeface="HGｺﾞｼｯｸE" pitchFamily="49" charset="-128"/>
              <a:ea typeface="HGｺﾞｼｯｸE" pitchFamily="49" charset="-128"/>
            </a:endParaRPr>
          </a:p>
        </p:txBody>
      </p:sp>
    </p:spTree>
    <p:extLst>
      <p:ext uri="{BB962C8B-B14F-4D97-AF65-F5344CB8AC3E}">
        <p14:creationId xmlns:p14="http://schemas.microsoft.com/office/powerpoint/2010/main" val="868225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a:xfrm>
            <a:off x="142875" y="1125538"/>
            <a:ext cx="8786813" cy="561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33400" indent="-533400">
              <a:lnSpc>
                <a:spcPct val="80000"/>
              </a:lnSpc>
              <a:buFontTx/>
              <a:buNone/>
              <a:tabLst>
                <a:tab pos="806450" algn="l"/>
                <a:tab pos="989013" algn="l"/>
              </a:tabLst>
            </a:pPr>
            <a:r>
              <a:rPr lang="en-US" altLang="ja-JP" sz="22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a:t>
            </a:r>
            <a:r>
              <a:rPr lang="en-US" altLang="ja-JP"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2】</a:t>
            </a:r>
            <a:r>
              <a:rPr lang="ja-JP" altLang="en-US" sz="2400" b="1"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原子力学会企画セッション・一般セッション</a:t>
            </a:r>
          </a:p>
          <a:p>
            <a:pPr marL="992188" lvl="2" indent="-269875">
              <a:spcBef>
                <a:spcPct val="0"/>
              </a:spcBef>
              <a:buFont typeface="Wingdings" pitchFamily="2" charset="2"/>
              <a:buChar char="n"/>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部会企画セッション</a:t>
            </a:r>
            <a:r>
              <a:rPr lang="en-US" altLang="ja-JP" dirty="0" smtClean="0">
                <a:effectLst>
                  <a:outerShdw blurRad="38100" dist="38100" dir="2700000" algn="tl">
                    <a:srgbClr val="C0C0C0"/>
                  </a:outerShdw>
                </a:effectLst>
                <a:latin typeface="HGｺﾞｼｯｸE" pitchFamily="49" charset="-128"/>
                <a:ea typeface="HGｺﾞｼｯｸE" pitchFamily="49" charset="-128"/>
              </a:rPr>
              <a:t>(2015</a:t>
            </a:r>
            <a:r>
              <a:rPr lang="ja-JP" altLang="en-US" dirty="0" smtClean="0">
                <a:effectLst>
                  <a:outerShdw blurRad="38100" dist="38100" dir="2700000" algn="tl">
                    <a:srgbClr val="C0C0C0"/>
                  </a:outerShdw>
                </a:effectLst>
                <a:latin typeface="HGｺﾞｼｯｸE" pitchFamily="49" charset="-128"/>
                <a:ea typeface="HGｺﾞｼｯｸE" pitchFamily="49" charset="-128"/>
              </a:rPr>
              <a:t>年</a:t>
            </a:r>
            <a:r>
              <a:rPr lang="ja-JP" altLang="en-US" dirty="0">
                <a:effectLst>
                  <a:outerShdw blurRad="38100" dist="38100" dir="2700000" algn="tl">
                    <a:srgbClr val="C0C0C0"/>
                  </a:outerShdw>
                </a:effectLst>
                <a:latin typeface="HGｺﾞｼｯｸE" pitchFamily="49" charset="-128"/>
                <a:ea typeface="HGｺﾞｼｯｸE" pitchFamily="49" charset="-128"/>
              </a:rPr>
              <a:t>春</a:t>
            </a:r>
            <a:r>
              <a:rPr lang="ja-JP" altLang="en-US" dirty="0" smtClean="0">
                <a:effectLst>
                  <a:outerShdw blurRad="38100" dist="38100" dir="2700000" algn="tl">
                    <a:srgbClr val="C0C0C0"/>
                  </a:outerShdw>
                </a:effectLst>
                <a:latin typeface="HGｺﾞｼｯｸE" pitchFamily="49" charset="-128"/>
                <a:ea typeface="HGｺﾞｼｯｸE" pitchFamily="49" charset="-128"/>
              </a:rPr>
              <a:t>の年会</a:t>
            </a:r>
            <a:r>
              <a:rPr lang="en-US" altLang="ja-JP" dirty="0" smtClean="0">
                <a:effectLst>
                  <a:outerShdw blurRad="38100" dist="38100" dir="2700000" algn="tl">
                    <a:srgbClr val="C0C0C0"/>
                  </a:outerShdw>
                </a:effectLst>
                <a:latin typeface="HGｺﾞｼｯｸE" pitchFamily="49" charset="-128"/>
                <a:ea typeface="HGｺﾞｼｯｸE" pitchFamily="49" charset="-128"/>
              </a:rPr>
              <a:t>)</a:t>
            </a:r>
          </a:p>
          <a:p>
            <a:pPr marL="0" indent="0">
              <a:buNone/>
            </a:pPr>
            <a:r>
              <a:rPr lang="ja-JP" altLang="en-US" dirty="0" smtClean="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a:t>
            </a:r>
            <a:r>
              <a:rPr lang="ja-JP" altLang="ja-JP" sz="2000" dirty="0">
                <a:latin typeface="HGPｺﾞｼｯｸE" panose="020B0900000000000000" pitchFamily="50" charset="-128"/>
                <a:ea typeface="HGPｺﾞｼｯｸE" panose="020B0900000000000000" pitchFamily="50" charset="-128"/>
              </a:rPr>
              <a:t>シミュレーションの信頼性確保のためのガイドラインの策定（仮）</a:t>
            </a:r>
            <a:r>
              <a:rPr lang="ja-JP" altLang="en-US" sz="2000" dirty="0" smtClean="0">
                <a:latin typeface="HGｺﾞｼｯｸE" panose="020B0909000000000000" pitchFamily="49" charset="-128"/>
                <a:ea typeface="HGｺﾞｼｯｸE" panose="020B0909000000000000" pitchFamily="49" charset="-128"/>
              </a:rPr>
              <a:t>」</a:t>
            </a:r>
            <a:endParaRPr lang="ja-JP"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endParaRPr lang="en-US" altLang="ja-JP" sz="1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en-US" altLang="ja-JP" sz="2000" dirty="0" smtClean="0">
                <a:latin typeface="HGｺﾞｼｯｸE" panose="020B0909000000000000" pitchFamily="49" charset="-128"/>
                <a:ea typeface="HGｺﾞｼｯｸE" panose="020B0909000000000000" pitchFamily="49" charset="-128"/>
              </a:rPr>
              <a:t>	</a:t>
            </a:r>
            <a:r>
              <a:rPr lang="ja-JP" altLang="en-US" sz="2000" dirty="0" smtClean="0">
                <a:latin typeface="HGｺﾞｼｯｸE" panose="020B0909000000000000" pitchFamily="49" charset="-128"/>
                <a:ea typeface="HGｺﾞｼｯｸE" panose="020B0909000000000000" pitchFamily="49" charset="-128"/>
              </a:rPr>
              <a:t>ガイドライン策定の経緯，ガイドラインの紹介，</a:t>
            </a:r>
            <a:endParaRPr lang="en-US" altLang="ja-JP" sz="2000" dirty="0" smtClean="0">
              <a:latin typeface="HGｺﾞｼｯｸE" panose="020B0909000000000000" pitchFamily="49" charset="-128"/>
              <a:ea typeface="HGｺﾞｼｯｸE" panose="020B0909000000000000" pitchFamily="49" charset="-128"/>
            </a:endParaRPr>
          </a:p>
          <a:p>
            <a:pPr marL="0" indent="0">
              <a:buFont typeface="Arial" pitchFamily="34" charset="0"/>
              <a:buNone/>
            </a:pPr>
            <a:r>
              <a:rPr lang="ja-JP" altLang="en-US" sz="2000" dirty="0">
                <a:effectLst>
                  <a:outerShdw blurRad="38100" dist="38100" dir="2700000" algn="tl">
                    <a:srgbClr val="C0C0C0"/>
                  </a:outerShdw>
                </a:effectLst>
                <a:latin typeface="HGｺﾞｼｯｸE" pitchFamily="49" charset="-128"/>
                <a:ea typeface="HGｺﾞｼｯｸE" pitchFamily="49" charset="-128"/>
              </a:rPr>
              <a:t>　</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sz="20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国内外の現状，等について，</a:t>
            </a:r>
            <a:endParaRPr lang="en-US" altLang="ja-JP" sz="2000" dirty="0" smtClean="0">
              <a:effectLst>
                <a:outerShdw blurRad="38100" dist="38100" dir="2700000" algn="tl">
                  <a:srgbClr val="C0C0C0"/>
                </a:outerShdw>
              </a:effectLst>
              <a:latin typeface="HGｺﾞｼｯｸE" pitchFamily="49" charset="-128"/>
              <a:ea typeface="HGｺﾞｼｯｸE" pitchFamily="49" charset="-128"/>
            </a:endParaRPr>
          </a:p>
          <a:p>
            <a:pPr marL="0" indent="0">
              <a:buFont typeface="Arial" pitchFamily="34" charset="0"/>
              <a:buNone/>
            </a:pPr>
            <a:r>
              <a:rPr lang="en-US" altLang="ja-JP" sz="2000" dirty="0">
                <a:effectLst>
                  <a:outerShdw blurRad="38100" dist="38100" dir="2700000" algn="tl">
                    <a:srgbClr val="C0C0C0"/>
                  </a:outerShdw>
                </a:effectLst>
                <a:latin typeface="HGｺﾞｼｯｸE" pitchFamily="49" charset="-128"/>
                <a:ea typeface="HGｺﾞｼｯｸE" pitchFamily="49" charset="-128"/>
              </a:rPr>
              <a:t>	</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信頼性</a:t>
            </a:r>
            <a:r>
              <a:rPr lang="en-US" altLang="ja-JP" sz="2000" dirty="0" smtClean="0">
                <a:effectLst>
                  <a:outerShdw blurRad="38100" dist="38100" dir="2700000" algn="tl">
                    <a:srgbClr val="C0C0C0"/>
                  </a:outerShdw>
                </a:effectLst>
                <a:latin typeface="HGPｺﾞｼｯｸE" panose="020B0900000000000000" pitchFamily="50" charset="-128"/>
                <a:ea typeface="HGPｺﾞｼｯｸE" panose="020B0900000000000000" pitchFamily="50" charset="-128"/>
              </a:rPr>
              <a:t>WG</a:t>
            </a:r>
            <a:r>
              <a:rPr lang="ja-JP" altLang="en-US" sz="2000" dirty="0" smtClean="0">
                <a:effectLst>
                  <a:outerShdw blurRad="38100" dist="38100" dir="2700000" algn="tl">
                    <a:srgbClr val="C0C0C0"/>
                  </a:outerShdw>
                </a:effectLst>
                <a:latin typeface="HGｺﾞｼｯｸE" pitchFamily="49" charset="-128"/>
                <a:ea typeface="HGｺﾞｼｯｸE" pitchFamily="49" charset="-128"/>
              </a:rPr>
              <a:t>委員の方々に御講演頂く予定</a:t>
            </a:r>
            <a:endParaRPr lang="en-US" altLang="ja-JP" sz="1800" dirty="0" smtClean="0">
              <a:effectLst>
                <a:outerShdw blurRad="38100" dist="38100" dir="2700000" algn="tl">
                  <a:srgbClr val="C0C0C0"/>
                </a:outerShdw>
              </a:effectLst>
              <a:latin typeface="HGｺﾞｼｯｸE" pitchFamily="49" charset="-128"/>
              <a:ea typeface="HGｺﾞｼｯｸE" pitchFamily="49" charset="-128"/>
            </a:endParaRPr>
          </a:p>
        </p:txBody>
      </p:sp>
      <p:sp>
        <p:nvSpPr>
          <p:cNvPr id="3" name="Rectangle 2"/>
          <p:cNvSpPr txBox="1">
            <a:spLocks noChangeArrowheads="1"/>
          </p:cNvSpPr>
          <p:nvPr/>
        </p:nvSpPr>
        <p:spPr>
          <a:xfrm>
            <a:off x="457200" y="274638"/>
            <a:ext cx="8229600" cy="77787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5/7</a:t>
            </a:r>
            <a:r>
              <a:rPr lang="ja-JP" altLang="en-US" dirty="0" smtClean="0"/>
              <a:t>）</a:t>
            </a:r>
          </a:p>
        </p:txBody>
      </p:sp>
    </p:spTree>
    <p:extLst>
      <p:ext uri="{BB962C8B-B14F-4D97-AF65-F5344CB8AC3E}">
        <p14:creationId xmlns:p14="http://schemas.microsoft.com/office/powerpoint/2010/main" val="379547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6/7</a:t>
            </a:r>
            <a:r>
              <a:rPr lang="ja-JP" altLang="en-US" dirty="0" smtClean="0"/>
              <a:t>）</a:t>
            </a:r>
          </a:p>
        </p:txBody>
      </p:sp>
      <p:sp>
        <p:nvSpPr>
          <p:cNvPr id="17412" name="Rectangle 4"/>
          <p:cNvSpPr>
            <a:spLocks noChangeArrowheads="1"/>
          </p:cNvSpPr>
          <p:nvPr/>
        </p:nvSpPr>
        <p:spPr bwMode="auto">
          <a:xfrm>
            <a:off x="323850" y="1196975"/>
            <a:ext cx="8496300" cy="5400675"/>
          </a:xfrm>
          <a:prstGeom prst="rect">
            <a:avLst/>
          </a:prstGeom>
          <a:noFill/>
          <a:ln w="9525">
            <a:noFill/>
            <a:miter lim="800000"/>
            <a:headEnd/>
            <a:tailEnd/>
          </a:ln>
          <a:effectLst/>
        </p:spPr>
        <p:txBody>
          <a:bodyPr/>
          <a:lstStyle/>
          <a:p>
            <a:pPr marL="533400" indent="-533400">
              <a:spcBef>
                <a:spcPct val="20000"/>
              </a:spcBef>
              <a:tabLst>
                <a:tab pos="806450" algn="l"/>
                <a:tab pos="989013" algn="l"/>
              </a:tabLst>
            </a:pPr>
            <a:r>
              <a:rPr lang="en-US" altLang="ja-JP" sz="2600" dirty="0">
                <a:solidFill>
                  <a:srgbClr val="333399"/>
                </a:solidFill>
                <a:effectLst>
                  <a:outerShdw blurRad="38100" dist="38100" dir="2700000" algn="tl">
                    <a:srgbClr val="C0C0C0"/>
                  </a:outerShdw>
                </a:effectLst>
                <a:latin typeface="HGｺﾞｼｯｸE" pitchFamily="49" charset="-128"/>
                <a:ea typeface="HGｺﾞｼｯｸE" pitchFamily="49" charset="-128"/>
              </a:rPr>
              <a:t>【3</a:t>
            </a:r>
            <a:r>
              <a:rPr lang="en-US" altLang="ja-JP"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a:t>
            </a:r>
            <a:r>
              <a:rPr lang="ja-JP" altLang="en-US"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若手交流フォーラム（主催：熱流動部会）</a:t>
            </a:r>
            <a:endParaRPr lang="en-US" altLang="ja-JP"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endParaRPr>
          </a:p>
          <a:p>
            <a:r>
              <a:rPr lang="ja-JP" altLang="en-US" sz="1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　　</a:t>
            </a:r>
            <a:r>
              <a:rPr lang="ja-JP" altLang="ja-JP" sz="1600" dirty="0">
                <a:latin typeface="HGｺﾞｼｯｸE" panose="020B0909000000000000" pitchFamily="49" charset="-128"/>
                <a:ea typeface="HGｺﾞｼｯｸE" panose="020B0909000000000000" pitchFamily="49" charset="-128"/>
              </a:rPr>
              <a:t>会　場：京都大学吉田キャンパス（京都府京都市左京区吉田本町）</a:t>
            </a: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見学先</a:t>
            </a:r>
            <a:r>
              <a:rPr lang="ja-JP" altLang="ja-JP" sz="1600" dirty="0">
                <a:latin typeface="HGｺﾞｼｯｸE" panose="020B0909000000000000" pitchFamily="49" charset="-128"/>
                <a:ea typeface="HGｺﾞｼｯｸE" panose="020B0909000000000000" pitchFamily="49" charset="-128"/>
              </a:rPr>
              <a:t>：日本原子力研究開発機構　高速増殖炉研究開発センター</a:t>
            </a:r>
            <a:r>
              <a:rPr lang="ja-JP" altLang="ja-JP" sz="1600" dirty="0" smtClean="0">
                <a:latin typeface="HGｺﾞｼｯｸE" panose="020B0909000000000000" pitchFamily="49" charset="-128"/>
                <a:ea typeface="HGｺﾞｼｯｸE" panose="020B0909000000000000" pitchFamily="49" charset="-128"/>
              </a:rPr>
              <a:t>もんじゅ</a:t>
            </a:r>
            <a:endParaRPr lang="en-US" altLang="ja-JP" sz="1600" dirty="0" smtClean="0">
              <a:latin typeface="HGｺﾞｼｯｸE" panose="020B0909000000000000" pitchFamily="49" charset="-128"/>
              <a:ea typeface="HGｺﾞｼｯｸE" panose="020B0909000000000000" pitchFamily="49" charset="-128"/>
            </a:endParaRP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a:latin typeface="HGｺﾞｼｯｸE" panose="020B0909000000000000" pitchFamily="49" charset="-128"/>
                <a:ea typeface="HGｺﾞｼｯｸE" panose="020B0909000000000000" pitchFamily="49" charset="-128"/>
              </a:rPr>
              <a:t>　　</a:t>
            </a:r>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株式</a:t>
            </a:r>
            <a:r>
              <a:rPr lang="ja-JP" altLang="ja-JP" sz="1600" dirty="0">
                <a:latin typeface="HGｺﾞｼｯｸE" panose="020B0909000000000000" pitchFamily="49" charset="-128"/>
                <a:ea typeface="HGｺﾞｼｯｸE" panose="020B0909000000000000" pitchFamily="49" charset="-128"/>
              </a:rPr>
              <a:t>会社　原子力安全システム</a:t>
            </a:r>
            <a:r>
              <a:rPr lang="ja-JP" altLang="ja-JP" sz="1600" dirty="0" smtClean="0">
                <a:latin typeface="HGｺﾞｼｯｸE" panose="020B0909000000000000" pitchFamily="49" charset="-128"/>
                <a:ea typeface="HGｺﾞｼｯｸE" panose="020B0909000000000000" pitchFamily="49" charset="-128"/>
              </a:rPr>
              <a:t>研究所</a:t>
            </a:r>
            <a:endParaRPr lang="ja-JP" altLang="ja-JP" sz="1600" dirty="0">
              <a:latin typeface="HGｺﾞｼｯｸE" panose="020B0909000000000000" pitchFamily="49" charset="-128"/>
              <a:ea typeface="HGｺﾞｼｯｸE" panose="020B0909000000000000" pitchFamily="49" charset="-128"/>
            </a:endParaRP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会</a:t>
            </a:r>
            <a:r>
              <a:rPr lang="ja-JP" altLang="ja-JP" sz="1600" dirty="0">
                <a:latin typeface="HGｺﾞｼｯｸE" panose="020B0909000000000000" pitchFamily="49" charset="-128"/>
                <a:ea typeface="HGｺﾞｼｯｸE" panose="020B0909000000000000" pitchFamily="49" charset="-128"/>
              </a:rPr>
              <a:t>　期：</a:t>
            </a:r>
            <a:r>
              <a:rPr lang="en-US" altLang="ja-JP" sz="1600" dirty="0">
                <a:latin typeface="HGｺﾞｼｯｸE" panose="020B0909000000000000" pitchFamily="49" charset="-128"/>
                <a:ea typeface="HGｺﾞｼｯｸE" panose="020B0909000000000000" pitchFamily="49" charset="-128"/>
              </a:rPr>
              <a:t>2014</a:t>
            </a:r>
            <a:r>
              <a:rPr lang="ja-JP" altLang="ja-JP" sz="1600" dirty="0">
                <a:latin typeface="HGｺﾞｼｯｸE" panose="020B0909000000000000" pitchFamily="49" charset="-128"/>
                <a:ea typeface="HGｺﾞｼｯｸE" panose="020B0909000000000000" pitchFamily="49" charset="-128"/>
              </a:rPr>
              <a:t>年</a:t>
            </a:r>
            <a:r>
              <a:rPr lang="en-US" altLang="ja-JP" sz="1600" dirty="0">
                <a:latin typeface="HGｺﾞｼｯｸE" panose="020B0909000000000000" pitchFamily="49" charset="-128"/>
                <a:ea typeface="HGｺﾞｼｯｸE" panose="020B0909000000000000" pitchFamily="49" charset="-128"/>
              </a:rPr>
              <a:t>9</a:t>
            </a:r>
            <a:r>
              <a:rPr lang="ja-JP" altLang="ja-JP" sz="1600" dirty="0">
                <a:latin typeface="HGｺﾞｼｯｸE" panose="020B0909000000000000" pitchFamily="49" charset="-128"/>
                <a:ea typeface="HGｺﾞｼｯｸE" panose="020B0909000000000000" pitchFamily="49" charset="-128"/>
              </a:rPr>
              <a:t>月</a:t>
            </a:r>
            <a:r>
              <a:rPr lang="en-US" altLang="ja-JP" sz="1600" dirty="0">
                <a:latin typeface="HGｺﾞｼｯｸE" panose="020B0909000000000000" pitchFamily="49" charset="-128"/>
                <a:ea typeface="HGｺﾞｼｯｸE" panose="020B0909000000000000" pitchFamily="49" charset="-128"/>
              </a:rPr>
              <a:t>10</a:t>
            </a:r>
            <a:r>
              <a:rPr lang="ja-JP" altLang="ja-JP" sz="1600" dirty="0">
                <a:latin typeface="HGｺﾞｼｯｸE" panose="020B0909000000000000" pitchFamily="49" charset="-128"/>
                <a:ea typeface="HGｺﾞｼｯｸE" panose="020B0909000000000000" pitchFamily="49" charset="-128"/>
              </a:rPr>
              <a:t>日（水）～</a:t>
            </a:r>
            <a:r>
              <a:rPr lang="en-US" altLang="ja-JP" sz="1600" dirty="0">
                <a:latin typeface="HGｺﾞｼｯｸE" panose="020B0909000000000000" pitchFamily="49" charset="-128"/>
                <a:ea typeface="HGｺﾞｼｯｸE" panose="020B0909000000000000" pitchFamily="49" charset="-128"/>
              </a:rPr>
              <a:t>11</a:t>
            </a:r>
            <a:r>
              <a:rPr lang="ja-JP" altLang="ja-JP" sz="1600" dirty="0">
                <a:latin typeface="HGｺﾞｼｯｸE" panose="020B0909000000000000" pitchFamily="49" charset="-128"/>
                <a:ea typeface="HGｺﾞｼｯｸE" panose="020B0909000000000000" pitchFamily="49" charset="-128"/>
              </a:rPr>
              <a:t>日（木）</a:t>
            </a: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参加費</a:t>
            </a:r>
            <a:r>
              <a:rPr lang="ja-JP" altLang="ja-JP" sz="1600" dirty="0">
                <a:latin typeface="HGｺﾞｼｯｸE" panose="020B0909000000000000" pitchFamily="49" charset="-128"/>
                <a:ea typeface="HGｺﾞｼｯｸE" panose="020B0909000000000000" pitchFamily="49" charset="-128"/>
              </a:rPr>
              <a:t>：学生会員 無料，正会員</a:t>
            </a:r>
            <a:r>
              <a:rPr lang="en-US" altLang="ja-JP" sz="1600" dirty="0">
                <a:latin typeface="HGｺﾞｼｯｸE" panose="020B0909000000000000" pitchFamily="49" charset="-128"/>
                <a:ea typeface="HGｺﾞｼｯｸE" panose="020B0909000000000000" pitchFamily="49" charset="-128"/>
              </a:rPr>
              <a:t>5,000</a:t>
            </a:r>
            <a:r>
              <a:rPr lang="ja-JP" altLang="ja-JP" sz="1600" dirty="0">
                <a:latin typeface="HGｺﾞｼｯｸE" panose="020B0909000000000000" pitchFamily="49" charset="-128"/>
                <a:ea typeface="HGｺﾞｼｯｸE" panose="020B0909000000000000" pitchFamily="49" charset="-128"/>
              </a:rPr>
              <a:t>円（不課税）</a:t>
            </a: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懇親</a:t>
            </a:r>
            <a:r>
              <a:rPr lang="ja-JP" altLang="ja-JP" sz="1600" dirty="0">
                <a:latin typeface="HGｺﾞｼｯｸE" panose="020B0909000000000000" pitchFamily="49" charset="-128"/>
                <a:ea typeface="HGｺﾞｼｯｸE" panose="020B0909000000000000" pitchFamily="49" charset="-128"/>
              </a:rPr>
              <a:t>会費：学生会員・正会員</a:t>
            </a:r>
            <a:r>
              <a:rPr lang="en-US" altLang="ja-JP" sz="1600" dirty="0">
                <a:latin typeface="HGｺﾞｼｯｸE" panose="020B0909000000000000" pitchFamily="49" charset="-128"/>
                <a:ea typeface="HGｺﾞｼｯｸE" panose="020B0909000000000000" pitchFamily="49" charset="-128"/>
              </a:rPr>
              <a:t>1,000</a:t>
            </a:r>
            <a:r>
              <a:rPr lang="ja-JP" altLang="ja-JP" sz="1600" dirty="0">
                <a:latin typeface="HGｺﾞｼｯｸE" panose="020B0909000000000000" pitchFamily="49" charset="-128"/>
                <a:ea typeface="HGｺﾞｼｯｸE" panose="020B0909000000000000" pitchFamily="49" charset="-128"/>
              </a:rPr>
              <a:t>円（税込み）</a:t>
            </a:r>
          </a:p>
          <a:p>
            <a:r>
              <a:rPr lang="ja-JP" altLang="en-US" sz="1600" dirty="0" smtClean="0">
                <a:latin typeface="HGｺﾞｼｯｸE" panose="020B0909000000000000" pitchFamily="49" charset="-128"/>
                <a:ea typeface="HGｺﾞｼｯｸE" panose="020B0909000000000000" pitchFamily="49" charset="-128"/>
              </a:rPr>
              <a:t>　　</a:t>
            </a:r>
            <a:r>
              <a:rPr lang="ja-JP" altLang="ja-JP" sz="1600" dirty="0" smtClean="0">
                <a:latin typeface="HGｺﾞｼｯｸE" panose="020B0909000000000000" pitchFamily="49" charset="-128"/>
                <a:ea typeface="HGｺﾞｼｯｸE" panose="020B0909000000000000" pitchFamily="49" charset="-128"/>
              </a:rPr>
              <a:t>対象者</a:t>
            </a:r>
            <a:r>
              <a:rPr lang="ja-JP" altLang="ja-JP" sz="1600" dirty="0">
                <a:latin typeface="HGｺﾞｼｯｸE" panose="020B0909000000000000" pitchFamily="49" charset="-128"/>
                <a:ea typeface="HGｺﾞｼｯｸE" panose="020B0909000000000000" pitchFamily="49" charset="-128"/>
              </a:rPr>
              <a:t>：原子力学会員の学生および概ね</a:t>
            </a:r>
            <a:r>
              <a:rPr lang="en-US" altLang="ja-JP" sz="1600" dirty="0">
                <a:latin typeface="HGｺﾞｼｯｸE" panose="020B0909000000000000" pitchFamily="49" charset="-128"/>
                <a:ea typeface="HGｺﾞｼｯｸE" panose="020B0909000000000000" pitchFamily="49" charset="-128"/>
              </a:rPr>
              <a:t>35</a:t>
            </a:r>
            <a:r>
              <a:rPr lang="ja-JP" altLang="ja-JP" sz="1600" dirty="0">
                <a:latin typeface="HGｺﾞｼｯｸE" panose="020B0909000000000000" pitchFamily="49" charset="-128"/>
                <a:ea typeface="HGｺﾞｼｯｸE" panose="020B0909000000000000" pitchFamily="49" charset="-128"/>
              </a:rPr>
              <a:t>歳以下の若手研究者</a:t>
            </a:r>
          </a:p>
          <a:p>
            <a:pPr marL="533400" indent="-533400">
              <a:spcBef>
                <a:spcPct val="20000"/>
              </a:spcBef>
              <a:tabLst>
                <a:tab pos="806450" algn="l"/>
                <a:tab pos="989013" algn="l"/>
              </a:tabLst>
            </a:pPr>
            <a:endParaRPr lang="en-US" altLang="ja-JP" sz="10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熱流動部会からの提案を受けて本年度から共催</a:t>
            </a:r>
            <a:endParaRPr lang="en-US" altLang="ja-JP" sz="24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endParaRPr lang="en-US" altLang="ja-JP" sz="10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計算部会からの参加者への旅費・参加費の補助</a:t>
            </a:r>
            <a:endParaRPr lang="en-US" altLang="ja-JP" sz="24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ja-JP" altLang="en-US" sz="2400" dirty="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5</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万円程度，</a:t>
            </a: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1</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名程度）</a:t>
            </a:r>
            <a:endParaRPr lang="en-US" altLang="ja-JP" sz="24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=&gt;</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sz="2400" dirty="0" smtClean="0">
                <a:effectLst>
                  <a:outerShdw blurRad="38100" dist="38100" dir="2700000" algn="tl">
                    <a:srgbClr val="C0C0C0"/>
                  </a:outerShdw>
                </a:effectLst>
                <a:latin typeface="HGｺﾞｼｯｸE" pitchFamily="49" charset="-128"/>
                <a:ea typeface="HGｺﾞｼｯｸE" pitchFamily="49" charset="-128"/>
              </a:rPr>
              <a:t>ML</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を利用して希望者を公募</a:t>
            </a:r>
            <a:endParaRPr lang="en-US" altLang="ja-JP" sz="24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ja-JP" altLang="en-US" sz="2400" dirty="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solidFill>
                  <a:schemeClr val="bg1">
                    <a:lumMod val="50000"/>
                  </a:schemeClr>
                </a:solidFill>
                <a:effectLst>
                  <a:outerShdw blurRad="38100" dist="38100" dir="2700000" algn="tl">
                    <a:srgbClr val="C0C0C0"/>
                  </a:outerShdw>
                </a:effectLst>
                <a:latin typeface="HGｺﾞｼｯｸE" pitchFamily="49" charset="-128"/>
                <a:ea typeface="HGｺﾞｼｯｸE" pitchFamily="49" charset="-128"/>
              </a:rPr>
              <a:t>　</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a:t>
            </a:r>
            <a:r>
              <a:rPr lang="zh-TW" altLang="en-US" sz="2200" dirty="0">
                <a:effectLst>
                  <a:outerShdw blurRad="38100" dist="38100" dir="2700000" algn="tl">
                    <a:srgbClr val="C0C0C0"/>
                  </a:outerShdw>
                </a:effectLst>
                <a:latin typeface="HGｺﾞｼｯｸE" pitchFamily="49" charset="-128"/>
                <a:ea typeface="HGｺﾞｼｯｸE" pitchFamily="49" charset="-128"/>
              </a:rPr>
              <a:t>國府</a:t>
            </a:r>
            <a:r>
              <a:rPr lang="zh-TW" altLang="en-US" sz="2200" dirty="0" smtClean="0">
                <a:effectLst>
                  <a:outerShdw blurRad="38100" dist="38100" dir="2700000" algn="tl">
                    <a:srgbClr val="C0C0C0"/>
                  </a:outerShdw>
                </a:effectLst>
                <a:latin typeface="HGｺﾞｼｯｸE" pitchFamily="49" charset="-128"/>
                <a:ea typeface="HGｺﾞｼｯｸE" pitchFamily="49" charset="-128"/>
              </a:rPr>
              <a:t>田</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 </a:t>
            </a:r>
            <a:r>
              <a:rPr lang="zh-TW" altLang="en-US" sz="2200" dirty="0" smtClean="0">
                <a:effectLst>
                  <a:outerShdw blurRad="38100" dist="38100" dir="2700000" algn="tl">
                    <a:srgbClr val="C0C0C0"/>
                  </a:outerShdw>
                </a:effectLst>
                <a:latin typeface="HGｺﾞｼｯｸE" pitchFamily="49" charset="-128"/>
                <a:ea typeface="HGｺﾞｼｯｸE" pitchFamily="49" charset="-128"/>
              </a:rPr>
              <a:t>敏明</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氏</a:t>
            </a:r>
            <a:r>
              <a:rPr lang="en-US" altLang="ja-JP" sz="2200" dirty="0" smtClean="0">
                <a:effectLst>
                  <a:outerShdw blurRad="38100" dist="38100" dir="2700000" algn="tl">
                    <a:srgbClr val="C0C0C0"/>
                  </a:outerShdw>
                </a:effectLst>
                <a:latin typeface="HGｺﾞｼｯｸE" pitchFamily="49" charset="-128"/>
                <a:ea typeface="HGｺﾞｼｯｸE" pitchFamily="49" charset="-128"/>
              </a:rPr>
              <a:t>(</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東京大学大学院</a:t>
            </a:r>
            <a:r>
              <a:rPr lang="en-US" altLang="ja-JP" sz="2200" dirty="0" smtClean="0">
                <a:effectLst>
                  <a:outerShdw blurRad="38100" dist="38100" dir="2700000" algn="tl">
                    <a:srgbClr val="C0C0C0"/>
                  </a:outerShdw>
                </a:effectLst>
                <a:latin typeface="HGｺﾞｼｯｸE" pitchFamily="49" charset="-128"/>
                <a:ea typeface="HGｺﾞｼｯｸE" pitchFamily="49" charset="-128"/>
              </a:rPr>
              <a:t>)</a:t>
            </a:r>
            <a:r>
              <a:rPr lang="ja-JP" altLang="en-US" sz="2200" dirty="0" err="1" smtClean="0">
                <a:effectLst>
                  <a:outerShdw blurRad="38100" dist="38100" dir="2700000" algn="tl">
                    <a:srgbClr val="C0C0C0"/>
                  </a:outerShdw>
                </a:effectLst>
                <a:latin typeface="HGｺﾞｼｯｸE" pitchFamily="49" charset="-128"/>
                <a:ea typeface="HGｺﾞｼｯｸE" pitchFamily="49" charset="-128"/>
              </a:rPr>
              <a:t>への</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補助を決定</a:t>
            </a:r>
            <a:endParaRPr lang="en-US" altLang="ja-JP" sz="2200" dirty="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ja-JP" altLang="en-US" sz="2400" dirty="0">
                <a:effectLst>
                  <a:outerShdw blurRad="38100" dist="38100" dir="2700000" algn="tl">
                    <a:srgbClr val="C0C0C0"/>
                  </a:outerShdw>
                </a:effectLst>
                <a:latin typeface="HGｺﾞｼｯｸE" pitchFamily="49" charset="-128"/>
                <a:ea typeface="HGｺﾞｼｯｸE" pitchFamily="49" charset="-128"/>
              </a:rPr>
              <a:t>　</a:t>
            </a:r>
            <a:r>
              <a:rPr lang="ja-JP" altLang="en-US" sz="2400"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フォーラム参加後に</a:t>
            </a:r>
            <a:r>
              <a:rPr lang="en-US" altLang="ja-JP" sz="2200" dirty="0" smtClean="0">
                <a:effectLst>
                  <a:outerShdw blurRad="38100" dist="38100" dir="2700000" algn="tl">
                    <a:srgbClr val="C0C0C0"/>
                  </a:outerShdw>
                </a:effectLst>
                <a:latin typeface="HGｺﾞｼｯｸE" pitchFamily="49" charset="-128"/>
                <a:ea typeface="HGｺﾞｼｯｸE" pitchFamily="49" charset="-128"/>
              </a:rPr>
              <a:t>NL</a:t>
            </a:r>
            <a:r>
              <a:rPr lang="ja-JP" altLang="en-US" sz="2200" dirty="0" smtClean="0">
                <a:effectLst>
                  <a:outerShdw blurRad="38100" dist="38100" dir="2700000" algn="tl">
                    <a:srgbClr val="C0C0C0"/>
                  </a:outerShdw>
                </a:effectLst>
                <a:latin typeface="HGｺﾞｼｯｸE" pitchFamily="49" charset="-128"/>
                <a:ea typeface="HGｺﾞｼｯｸE" pitchFamily="49" charset="-128"/>
              </a:rPr>
              <a:t>等で参加報告を掲載予定</a:t>
            </a:r>
            <a:endParaRPr lang="en-US" altLang="ja-JP" sz="2200" dirty="0" smtClean="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endParaRPr lang="en-US" altLang="ja-JP" dirty="0">
              <a:effectLst>
                <a:outerShdw blurRad="38100" dist="38100" dir="2700000" algn="tl">
                  <a:srgbClr val="C0C0C0"/>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endParaRPr lang="en-US" altLang="ja-JP" sz="2400" dirty="0" smtClean="0">
              <a:effectLst>
                <a:outerShdw blurRad="38100" dist="38100" dir="2700000" algn="tl">
                  <a:srgbClr val="C0C0C0"/>
                </a:outerShdw>
              </a:effectLst>
              <a:latin typeface="HGｺﾞｼｯｸE" pitchFamily="49" charset="-128"/>
              <a:ea typeface="HGｺﾞｼｯｸE" pitchFamily="49" charset="-128"/>
            </a:endParaRPr>
          </a:p>
        </p:txBody>
      </p:sp>
      <p:sp>
        <p:nvSpPr>
          <p:cNvPr id="19968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E0694AC-5D6C-4462-82AA-73E893C9A174}" type="slidenum">
              <a:rPr lang="en-US" altLang="ja-JP" sz="1400"/>
              <a:pPr algn="r" eaLnBrk="1" hangingPunct="1"/>
              <a:t>15</a:t>
            </a:fld>
            <a:endParaRPr lang="en-US" altLang="ja-JP" sz="1400"/>
          </a:p>
        </p:txBody>
      </p:sp>
    </p:spTree>
    <p:extLst>
      <p:ext uri="{BB962C8B-B14F-4D97-AF65-F5344CB8AC3E}">
        <p14:creationId xmlns:p14="http://schemas.microsoft.com/office/powerpoint/2010/main" val="368713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企画小委員会</a:t>
            </a:r>
            <a:r>
              <a:rPr lang="en-US" altLang="ja-JP" dirty="0" smtClean="0"/>
              <a:t>】</a:t>
            </a:r>
            <a:r>
              <a:rPr lang="ja-JP" altLang="en-US" dirty="0" smtClean="0"/>
              <a:t>（</a:t>
            </a:r>
            <a:r>
              <a:rPr lang="en-US" altLang="ja-JP" dirty="0" smtClean="0"/>
              <a:t>7/7</a:t>
            </a:r>
            <a:r>
              <a:rPr lang="ja-JP" altLang="en-US" dirty="0" smtClean="0"/>
              <a:t>）</a:t>
            </a:r>
          </a:p>
        </p:txBody>
      </p:sp>
      <p:sp>
        <p:nvSpPr>
          <p:cNvPr id="17412" name="Rectangle 4"/>
          <p:cNvSpPr>
            <a:spLocks noChangeArrowheads="1"/>
          </p:cNvSpPr>
          <p:nvPr/>
        </p:nvSpPr>
        <p:spPr bwMode="auto">
          <a:xfrm>
            <a:off x="323850" y="1196975"/>
            <a:ext cx="8496300" cy="5400675"/>
          </a:xfrm>
          <a:prstGeom prst="rect">
            <a:avLst/>
          </a:prstGeom>
          <a:noFill/>
          <a:ln w="9525">
            <a:noFill/>
            <a:miter lim="800000"/>
            <a:headEnd/>
            <a:tailEnd/>
          </a:ln>
          <a:effectLst/>
        </p:spPr>
        <p:txBody>
          <a:bodyPr/>
          <a:lstStyle/>
          <a:p>
            <a:pPr marL="533400" indent="-533400">
              <a:spcBef>
                <a:spcPct val="20000"/>
              </a:spcBef>
              <a:tabLst>
                <a:tab pos="806450" algn="l"/>
                <a:tab pos="989013" algn="l"/>
              </a:tabLst>
            </a:pPr>
            <a:r>
              <a:rPr lang="en-US" altLang="ja-JP"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【3】</a:t>
            </a:r>
            <a:r>
              <a:rPr lang="ja-JP" altLang="en-US"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rPr>
              <a:t>若手交流フォーラム（主催：熱流動部会）</a:t>
            </a:r>
            <a:endParaRPr lang="en-US" altLang="ja-JP" sz="2600" dirty="0" smtClean="0">
              <a:solidFill>
                <a:srgbClr val="333399"/>
              </a:solidFill>
              <a:effectLst>
                <a:outerShdw blurRad="38100" dist="38100" dir="2700000" algn="tl">
                  <a:srgbClr val="C0C0C0"/>
                </a:outerShdw>
              </a:effectLst>
              <a:latin typeface="HGｺﾞｼｯｸE" pitchFamily="49" charset="-128"/>
              <a:ea typeface="HGｺﾞｼｯｸE" pitchFamily="49" charset="-128"/>
            </a:endParaRPr>
          </a:p>
          <a:p>
            <a:r>
              <a:rPr lang="ja-JP" altLang="en-US" sz="10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endParaRPr lang="en-US" altLang="ja-JP" sz="10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endParaRPr>
          </a:p>
          <a:p>
            <a:r>
              <a:rPr lang="ja-JP" altLang="en-US"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en-US"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計算科学技術部会提案の</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講演会</a:t>
            </a:r>
            <a:r>
              <a:rPr lang="ja-JP" altLang="en-US"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を</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開催</a:t>
            </a:r>
            <a:endPar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endParaRPr>
          </a:p>
          <a:p>
            <a:r>
              <a:rPr lang="ja-JP" altLang="ja-JP" sz="10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endParaRPr lang="en-US" altLang="ja-JP" sz="10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endParaRPr>
          </a:p>
          <a:p>
            <a:r>
              <a:rPr lang="ja-JP" altLang="en-US"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en-US"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日時</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a:t>
            </a:r>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9/11</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9:10-</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a:t>
            </a:r>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30</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分程度）　</a:t>
            </a:r>
          </a:p>
          <a:p>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場所</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：もんじゅ国際センター会議室</a:t>
            </a:r>
          </a:p>
          <a:p>
            <a:r>
              <a:rPr lang="ja-JP" altLang="en-US"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タイトル：教育用</a:t>
            </a:r>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FBR</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プラント設計プログラムの</a:t>
            </a:r>
            <a:r>
              <a:rPr lang="ja-JP" altLang="ja-JP" sz="2400" dirty="0" smtClean="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紹介</a:t>
            </a:r>
            <a:endPar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endParaRPr>
          </a:p>
          <a:p>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　　　　　講師　高橋忠男氏（</a:t>
            </a:r>
            <a:r>
              <a:rPr lang="en-US"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FBR</a:t>
            </a:r>
            <a:r>
              <a:rPr lang="ja-JP" altLang="ja-JP" sz="2400" dirty="0">
                <a:effectLst>
                  <a:outerShdw blurRad="38100" dist="38100" dir="2700000" algn="tl">
                    <a:srgbClr val="000000">
                      <a:alpha val="43137"/>
                    </a:srgbClr>
                  </a:outerShdw>
                </a:effectLst>
                <a:latin typeface="HGｺﾞｼｯｸE" panose="020B0909000000000000" pitchFamily="49" charset="-128"/>
                <a:ea typeface="HGｺﾞｼｯｸE" panose="020B0909000000000000" pitchFamily="49" charset="-128"/>
              </a:rPr>
              <a:t>高等研究所）</a:t>
            </a:r>
          </a:p>
          <a:p>
            <a:pPr marL="533400" indent="-533400">
              <a:spcBef>
                <a:spcPct val="20000"/>
              </a:spcBef>
              <a:tabLst>
                <a:tab pos="806450" algn="l"/>
                <a:tab pos="989013" algn="l"/>
              </a:tabLst>
            </a:pPr>
            <a:r>
              <a:rPr lang="ja-JP" altLang="en-US" sz="2400" dirty="0">
                <a:solidFill>
                  <a:srgbClr val="333399"/>
                </a:solidFill>
                <a:effectLst>
                  <a:outerShdw blurRad="38100" dist="38100" dir="2700000" algn="tl">
                    <a:srgbClr val="000000">
                      <a:alpha val="43137"/>
                    </a:srgbClr>
                  </a:outerShdw>
                </a:effectLst>
                <a:latin typeface="HGｺﾞｼｯｸE" pitchFamily="49" charset="-128"/>
                <a:ea typeface="HGｺﾞｼｯｸE" pitchFamily="49" charset="-128"/>
              </a:rPr>
              <a:t>　</a:t>
            </a:r>
            <a:r>
              <a:rPr lang="ja-JP" altLang="en-US" sz="2400" dirty="0" smtClean="0">
                <a:solidFill>
                  <a:srgbClr val="333399"/>
                </a:solidFill>
                <a:effectLst>
                  <a:outerShdw blurRad="38100" dist="38100" dir="2700000" algn="tl">
                    <a:srgbClr val="000000">
                      <a:alpha val="43137"/>
                    </a:srgbClr>
                  </a:outerShdw>
                </a:effectLst>
                <a:latin typeface="HGｺﾞｼｯｸE" pitchFamily="49" charset="-128"/>
                <a:ea typeface="HGｺﾞｼｯｸE" pitchFamily="49" charset="-128"/>
              </a:rPr>
              <a:t>　　　　　</a:t>
            </a:r>
            <a:endParaRPr lang="en-US" altLang="ja-JP" sz="2400" dirty="0" smtClean="0">
              <a:solidFill>
                <a:srgbClr val="FF0000"/>
              </a:solidFill>
              <a:effectLst>
                <a:outerShdw blurRad="38100" dist="38100" dir="2700000" algn="tl">
                  <a:srgbClr val="000000">
                    <a:alpha val="43137"/>
                  </a:srgbClr>
                </a:outerShdw>
              </a:effectLst>
              <a:latin typeface="HGｺﾞｼｯｸE" pitchFamily="49" charset="-128"/>
              <a:ea typeface="HGｺﾞｼｯｸE" pitchFamily="49" charset="-128"/>
            </a:endParaRPr>
          </a:p>
          <a:p>
            <a:pPr marL="533400" indent="-533400">
              <a:spcBef>
                <a:spcPct val="20000"/>
              </a:spcBef>
              <a:tabLst>
                <a:tab pos="806450" algn="l"/>
                <a:tab pos="989013" algn="l"/>
              </a:tabLst>
            </a:pPr>
            <a:r>
              <a:rPr lang="ja-JP" altLang="en-US" dirty="0" smtClean="0">
                <a:effectLst>
                  <a:outerShdw blurRad="38100" dist="38100" dir="2700000" algn="tl">
                    <a:srgbClr val="C0C0C0"/>
                  </a:outerShdw>
                </a:effectLst>
                <a:latin typeface="HGｺﾞｼｯｸE" pitchFamily="49" charset="-128"/>
                <a:ea typeface="HGｺﾞｼｯｸE" pitchFamily="49" charset="-128"/>
              </a:rPr>
              <a:t>　　関連研究発表　　</a:t>
            </a:r>
            <a:endParaRPr lang="en-US" altLang="ja-JP" dirty="0">
              <a:effectLst>
                <a:outerShdw blurRad="38100" dist="38100" dir="2700000" algn="tl">
                  <a:srgbClr val="C0C0C0"/>
                </a:outerShdw>
              </a:effectLst>
              <a:latin typeface="HGｺﾞｼｯｸE" pitchFamily="49" charset="-128"/>
              <a:ea typeface="HGｺﾞｼｯｸE" pitchFamily="49" charset="-128"/>
            </a:endParaRPr>
          </a:p>
          <a:p>
            <a:r>
              <a:rPr lang="en-US" altLang="ja-JP" dirty="0" smtClean="0">
                <a:latin typeface="HGｺﾞｼｯｸE" panose="020B0909000000000000" pitchFamily="49" charset="-128"/>
                <a:ea typeface="HGｺﾞｼｯｸE" panose="020B0909000000000000" pitchFamily="49" charset="-128"/>
              </a:rPr>
              <a:t>	</a:t>
            </a:r>
            <a:r>
              <a:rPr lang="ja-JP" altLang="en-US" dirty="0" smtClean="0">
                <a:latin typeface="HGｺﾞｼｯｸE" panose="020B0909000000000000" pitchFamily="49" charset="-128"/>
                <a:ea typeface="HGｺﾞｼｯｸE" panose="020B0909000000000000" pitchFamily="49" charset="-128"/>
              </a:rPr>
              <a:t>笠原</a:t>
            </a:r>
            <a:r>
              <a:rPr lang="ja-JP" altLang="en-US" dirty="0">
                <a:latin typeface="HGｺﾞｼｯｸE" panose="020B0909000000000000" pitchFamily="49" charset="-128"/>
                <a:ea typeface="HGｺﾞｼｯｸE" panose="020B0909000000000000" pitchFamily="49" charset="-128"/>
              </a:rPr>
              <a:t>直人</a:t>
            </a:r>
            <a:r>
              <a:rPr lang="en-US" altLang="ja-JP" dirty="0">
                <a:latin typeface="HGｺﾞｼｯｸE" panose="020B0909000000000000" pitchFamily="49" charset="-128"/>
                <a:ea typeface="HGｺﾞｼｯｸE" panose="020B0909000000000000" pitchFamily="49" charset="-128"/>
              </a:rPr>
              <a:t>,</a:t>
            </a:r>
            <a:r>
              <a:rPr lang="ja-JP" altLang="en-US" dirty="0">
                <a:latin typeface="HGｺﾞｼｯｸE" panose="020B0909000000000000" pitchFamily="49" charset="-128"/>
                <a:ea typeface="HGｺﾞｼｯｸE" panose="020B0909000000000000" pitchFamily="49" charset="-128"/>
              </a:rPr>
              <a:t>高橋忠男</a:t>
            </a:r>
            <a:r>
              <a:rPr lang="en-US" altLang="ja-JP" dirty="0">
                <a:latin typeface="HGｺﾞｼｯｸE" panose="020B0909000000000000" pitchFamily="49" charset="-128"/>
                <a:ea typeface="HGｺﾞｼｯｸE" panose="020B0909000000000000" pitchFamily="49" charset="-128"/>
              </a:rPr>
              <a:t>,</a:t>
            </a:r>
            <a:r>
              <a:rPr lang="ja-JP" altLang="en-US" dirty="0">
                <a:latin typeface="HGｺﾞｼｯｸE" panose="020B0909000000000000" pitchFamily="49" charset="-128"/>
                <a:ea typeface="HGｺﾞｼｯｸE" panose="020B0909000000000000" pitchFamily="49" charset="-128"/>
              </a:rPr>
              <a:t>教育用</a:t>
            </a:r>
            <a:r>
              <a:rPr lang="en-US" altLang="ja-JP" dirty="0">
                <a:latin typeface="HGｺﾞｼｯｸE" panose="020B0909000000000000" pitchFamily="49" charset="-128"/>
                <a:ea typeface="HGｺﾞｼｯｸE" panose="020B0909000000000000" pitchFamily="49" charset="-128"/>
              </a:rPr>
              <a:t>FBR</a:t>
            </a:r>
            <a:r>
              <a:rPr lang="ja-JP" altLang="en-US" dirty="0">
                <a:latin typeface="HGｺﾞｼｯｸE" panose="020B0909000000000000" pitchFamily="49" charset="-128"/>
                <a:ea typeface="HGｺﾞｼｯｸE" panose="020B0909000000000000" pitchFamily="49" charset="-128"/>
              </a:rPr>
              <a:t>プラント設計プログラム</a:t>
            </a:r>
            <a:r>
              <a:rPr lang="en-US" altLang="ja-JP" dirty="0">
                <a:latin typeface="HGｺﾞｼｯｸE" panose="020B0909000000000000" pitchFamily="49" charset="-128"/>
                <a:ea typeface="HGｺﾞｼｯｸE" panose="020B0909000000000000" pitchFamily="49" charset="-128"/>
              </a:rPr>
              <a:t>FP-Design</a:t>
            </a:r>
            <a:r>
              <a:rPr lang="ja-JP" altLang="en-US" dirty="0">
                <a:latin typeface="HGｺﾞｼｯｸE" panose="020B0909000000000000" pitchFamily="49" charset="-128"/>
                <a:ea typeface="HGｺﾞｼｯｸE" panose="020B0909000000000000" pitchFamily="49" charset="-128"/>
              </a:rPr>
              <a:t>の開発</a:t>
            </a:r>
            <a:r>
              <a:rPr lang="en-US" altLang="ja-JP" dirty="0">
                <a:latin typeface="HGｺﾞｼｯｸE" panose="020B0909000000000000" pitchFamily="49" charset="-128"/>
                <a:ea typeface="HGｺﾞｼｯｸE" panose="020B0909000000000000" pitchFamily="49" charset="-128"/>
              </a:rPr>
              <a:t>,</a:t>
            </a:r>
            <a:endParaRPr lang="ja-JP" altLang="en-US" dirty="0">
              <a:latin typeface="HGｺﾞｼｯｸE" panose="020B0909000000000000" pitchFamily="49" charset="-128"/>
              <a:ea typeface="HGｺﾞｼｯｸE" panose="020B0909000000000000" pitchFamily="49" charset="-128"/>
            </a:endParaRPr>
          </a:p>
          <a:p>
            <a:r>
              <a:rPr lang="en-US" altLang="ja-JP" dirty="0">
                <a:latin typeface="HGｺﾞｼｯｸE" panose="020B0909000000000000" pitchFamily="49" charset="-128"/>
                <a:ea typeface="HGｺﾞｼｯｸE" panose="020B0909000000000000" pitchFamily="49" charset="-128"/>
              </a:rPr>
              <a:t>	</a:t>
            </a:r>
            <a:r>
              <a:rPr lang="ja-JP" altLang="en-US" dirty="0">
                <a:latin typeface="HGｺﾞｼｯｸE" panose="020B0909000000000000" pitchFamily="49" charset="-128"/>
                <a:ea typeface="HGｺﾞｼｯｸE" panose="020B0909000000000000" pitchFamily="49" charset="-128"/>
              </a:rPr>
              <a:t> </a:t>
            </a:r>
            <a:r>
              <a:rPr lang="ja-JP" altLang="en-US" dirty="0" smtClean="0">
                <a:latin typeface="HGｺﾞｼｯｸE" panose="020B0909000000000000" pitchFamily="49" charset="-128"/>
                <a:ea typeface="HGｺﾞｼｯｸE" panose="020B0909000000000000" pitchFamily="49" charset="-128"/>
              </a:rPr>
              <a:t>　日本</a:t>
            </a:r>
            <a:r>
              <a:rPr lang="ja-JP" altLang="en-US" dirty="0">
                <a:latin typeface="HGｺﾞｼｯｸE" panose="020B0909000000000000" pitchFamily="49" charset="-128"/>
                <a:ea typeface="HGｺﾞｼｯｸE" panose="020B0909000000000000" pitchFamily="49" charset="-128"/>
              </a:rPr>
              <a:t>原子力学会</a:t>
            </a:r>
            <a:r>
              <a:rPr lang="en-US" altLang="ja-JP" dirty="0">
                <a:latin typeface="HGｺﾞｼｯｸE" panose="020B0909000000000000" pitchFamily="49" charset="-128"/>
                <a:ea typeface="HGｺﾞｼｯｸE" panose="020B0909000000000000" pitchFamily="49" charset="-128"/>
              </a:rPr>
              <a:t>2013</a:t>
            </a:r>
            <a:r>
              <a:rPr lang="ja-JP" altLang="en-US" dirty="0">
                <a:latin typeface="HGｺﾞｼｯｸE" panose="020B0909000000000000" pitchFamily="49" charset="-128"/>
                <a:ea typeface="HGｺﾞｼｯｸE" panose="020B0909000000000000" pitchFamily="49" charset="-128"/>
              </a:rPr>
              <a:t>年春の大会</a:t>
            </a:r>
            <a:r>
              <a:rPr lang="en-US" altLang="ja-JP" dirty="0">
                <a:latin typeface="HGｺﾞｼｯｸE" panose="020B0909000000000000" pitchFamily="49" charset="-128"/>
                <a:ea typeface="HGｺﾞｼｯｸE" panose="020B0909000000000000" pitchFamily="49" charset="-128"/>
              </a:rPr>
              <a:t>,O26.</a:t>
            </a:r>
          </a:p>
          <a:p>
            <a:r>
              <a:rPr lang="ja-JP" altLang="en-US" dirty="0" smtClean="0">
                <a:effectLst>
                  <a:outerShdw blurRad="38100" dist="38100" dir="2700000" algn="tl">
                    <a:srgbClr val="C0C0C0"/>
                  </a:outerShdw>
                </a:effectLst>
                <a:latin typeface="HGｺﾞｼｯｸE" pitchFamily="49" charset="-128"/>
                <a:ea typeface="HGｺﾞｼｯｸE" pitchFamily="49" charset="-128"/>
              </a:rPr>
              <a:t>　　</a:t>
            </a:r>
            <a:r>
              <a:rPr lang="en-US" altLang="ja-JP" dirty="0" smtClean="0">
                <a:effectLst>
                  <a:outerShdw blurRad="38100" dist="38100" dir="2700000" algn="tl">
                    <a:srgbClr val="C0C0C0"/>
                  </a:outerShdw>
                </a:effectLst>
                <a:latin typeface="HGｺﾞｼｯｸE" pitchFamily="49" charset="-128"/>
                <a:ea typeface="HGｺﾞｼｯｸE" pitchFamily="49" charset="-128"/>
              </a:rPr>
              <a:t>	</a:t>
            </a:r>
            <a:r>
              <a:rPr lang="ja-JP" altLang="en-US" dirty="0" smtClean="0">
                <a:latin typeface="HGｺﾞｼｯｸE" panose="020B0909000000000000" pitchFamily="49" charset="-128"/>
                <a:ea typeface="HGｺﾞｼｯｸE" panose="020B0909000000000000" pitchFamily="49" charset="-128"/>
              </a:rPr>
              <a:t>笠原直人</a:t>
            </a:r>
            <a:r>
              <a:rPr lang="en-US" altLang="ja-JP" dirty="0" smtClean="0">
                <a:latin typeface="HGｺﾞｼｯｸE" panose="020B0909000000000000" pitchFamily="49" charset="-128"/>
                <a:ea typeface="HGｺﾞｼｯｸE" panose="020B0909000000000000" pitchFamily="49" charset="-128"/>
              </a:rPr>
              <a:t>,</a:t>
            </a:r>
            <a:r>
              <a:rPr lang="ja-JP" altLang="en-US" dirty="0" smtClean="0">
                <a:latin typeface="HGｺﾞｼｯｸE" panose="020B0909000000000000" pitchFamily="49" charset="-128"/>
                <a:ea typeface="HGｺﾞｼｯｸE" panose="020B0909000000000000" pitchFamily="49" charset="-128"/>
              </a:rPr>
              <a:t>高橋忠男</a:t>
            </a:r>
            <a:r>
              <a:rPr lang="en-US" altLang="ja-JP" dirty="0" smtClean="0">
                <a:latin typeface="HGｺﾞｼｯｸE" panose="020B0909000000000000" pitchFamily="49" charset="-128"/>
                <a:ea typeface="HGｺﾞｼｯｸE" panose="020B0909000000000000" pitchFamily="49" charset="-128"/>
              </a:rPr>
              <a:t>,</a:t>
            </a:r>
            <a:r>
              <a:rPr lang="ja-JP" altLang="en-US" dirty="0" smtClean="0">
                <a:latin typeface="HGｺﾞｼｯｸE" panose="020B0909000000000000" pitchFamily="49" charset="-128"/>
                <a:ea typeface="HGｺﾞｼｯｸE" panose="020B0909000000000000" pitchFamily="49" charset="-128"/>
              </a:rPr>
              <a:t>教育用</a:t>
            </a:r>
            <a:r>
              <a:rPr lang="en-US" altLang="ja-JP" dirty="0">
                <a:latin typeface="HGｺﾞｼｯｸE" panose="020B0909000000000000" pitchFamily="49" charset="-128"/>
                <a:ea typeface="HGｺﾞｼｯｸE" panose="020B0909000000000000" pitchFamily="49" charset="-128"/>
              </a:rPr>
              <a:t>FBR</a:t>
            </a:r>
            <a:r>
              <a:rPr lang="ja-JP" altLang="en-US" dirty="0">
                <a:latin typeface="HGｺﾞｼｯｸE" panose="020B0909000000000000" pitchFamily="49" charset="-128"/>
                <a:ea typeface="HGｺﾞｼｯｸE" panose="020B0909000000000000" pitchFamily="49" charset="-128"/>
              </a:rPr>
              <a:t>プラント設計プログラム</a:t>
            </a:r>
            <a:r>
              <a:rPr lang="en-US" altLang="ja-JP" dirty="0">
                <a:latin typeface="HGｺﾞｼｯｸE" panose="020B0909000000000000" pitchFamily="49" charset="-128"/>
                <a:ea typeface="HGｺﾞｼｯｸE" panose="020B0909000000000000" pitchFamily="49" charset="-128"/>
              </a:rPr>
              <a:t>FP-Design</a:t>
            </a:r>
            <a:r>
              <a:rPr lang="ja-JP" altLang="en-US" dirty="0">
                <a:latin typeface="HGｺﾞｼｯｸE" panose="020B0909000000000000" pitchFamily="49" charset="-128"/>
                <a:ea typeface="HGｺﾞｼｯｸE" panose="020B0909000000000000" pitchFamily="49" charset="-128"/>
              </a:rPr>
              <a:t>の</a:t>
            </a:r>
            <a:r>
              <a:rPr lang="ja-JP" altLang="en-US" dirty="0" smtClean="0">
                <a:latin typeface="HGｺﾞｼｯｸE" panose="020B0909000000000000" pitchFamily="49" charset="-128"/>
                <a:ea typeface="HGｺﾞｼｯｸE" panose="020B0909000000000000" pitchFamily="49" charset="-128"/>
              </a:rPr>
              <a:t>活用</a:t>
            </a:r>
            <a:r>
              <a:rPr lang="en-US" altLang="ja-JP" dirty="0" smtClean="0">
                <a:latin typeface="HGｺﾞｼｯｸE" panose="020B0909000000000000" pitchFamily="49" charset="-128"/>
                <a:ea typeface="HGｺﾞｼｯｸE" panose="020B0909000000000000" pitchFamily="49" charset="-128"/>
              </a:rPr>
              <a:t>,</a:t>
            </a:r>
            <a:endParaRPr lang="ja-JP" altLang="en-US" dirty="0">
              <a:latin typeface="HGｺﾞｼｯｸE" panose="020B0909000000000000" pitchFamily="49" charset="-128"/>
              <a:ea typeface="HGｺﾞｼｯｸE" panose="020B0909000000000000" pitchFamily="49" charset="-128"/>
            </a:endParaRPr>
          </a:p>
          <a:p>
            <a:r>
              <a:rPr lang="en-US" altLang="ja-JP" dirty="0" smtClean="0">
                <a:latin typeface="HGｺﾞｼｯｸE" panose="020B0909000000000000" pitchFamily="49" charset="-128"/>
                <a:ea typeface="HGｺﾞｼｯｸE" panose="020B0909000000000000" pitchFamily="49" charset="-128"/>
              </a:rPr>
              <a:t>	</a:t>
            </a:r>
            <a:r>
              <a:rPr lang="ja-JP" altLang="en-US" dirty="0" smtClean="0">
                <a:latin typeface="HGｺﾞｼｯｸE" panose="020B0909000000000000" pitchFamily="49" charset="-128"/>
                <a:ea typeface="HGｺﾞｼｯｸE" panose="020B0909000000000000" pitchFamily="49" charset="-128"/>
              </a:rPr>
              <a:t> 　日本</a:t>
            </a:r>
            <a:r>
              <a:rPr lang="ja-JP" altLang="en-US" dirty="0">
                <a:latin typeface="HGｺﾞｼｯｸE" panose="020B0909000000000000" pitchFamily="49" charset="-128"/>
                <a:ea typeface="HGｺﾞｼｯｸE" panose="020B0909000000000000" pitchFamily="49" charset="-128"/>
              </a:rPr>
              <a:t>原子</a:t>
            </a:r>
            <a:r>
              <a:rPr lang="ja-JP" altLang="en-US" dirty="0" smtClean="0">
                <a:latin typeface="HGｺﾞｼｯｸE" panose="020B0909000000000000" pitchFamily="49" charset="-128"/>
                <a:ea typeface="HGｺﾞｼｯｸE" panose="020B0909000000000000" pitchFamily="49" charset="-128"/>
              </a:rPr>
              <a:t>力学会</a:t>
            </a:r>
            <a:r>
              <a:rPr lang="en-US" altLang="ja-JP" dirty="0" smtClean="0">
                <a:latin typeface="HGｺﾞｼｯｸE" panose="020B0909000000000000" pitchFamily="49" charset="-128"/>
                <a:ea typeface="HGｺﾞｼｯｸE" panose="020B0909000000000000" pitchFamily="49" charset="-128"/>
              </a:rPr>
              <a:t>2013</a:t>
            </a:r>
            <a:r>
              <a:rPr lang="ja-JP" altLang="en-US" dirty="0">
                <a:latin typeface="HGｺﾞｼｯｸE" panose="020B0909000000000000" pitchFamily="49" charset="-128"/>
                <a:ea typeface="HGｺﾞｼｯｸE" panose="020B0909000000000000" pitchFamily="49" charset="-128"/>
              </a:rPr>
              <a:t>年秋の</a:t>
            </a:r>
            <a:r>
              <a:rPr lang="ja-JP" altLang="en-US" dirty="0" smtClean="0">
                <a:latin typeface="HGｺﾞｼｯｸE" panose="020B0909000000000000" pitchFamily="49" charset="-128"/>
                <a:ea typeface="HGｺﾞｼｯｸE" panose="020B0909000000000000" pitchFamily="49" charset="-128"/>
              </a:rPr>
              <a:t>大会</a:t>
            </a:r>
            <a:r>
              <a:rPr lang="en-US" altLang="ja-JP" dirty="0" smtClean="0">
                <a:latin typeface="HGｺﾞｼｯｸE" panose="020B0909000000000000" pitchFamily="49" charset="-128"/>
                <a:ea typeface="HGｺﾞｼｯｸE" panose="020B0909000000000000" pitchFamily="49" charset="-128"/>
              </a:rPr>
              <a:t>,J05.</a:t>
            </a:r>
          </a:p>
          <a:p>
            <a:r>
              <a:rPr lang="en-US" altLang="ja-JP" dirty="0" smtClean="0">
                <a:latin typeface="HGｺﾞｼｯｸE" panose="020B0909000000000000" pitchFamily="49" charset="-128"/>
                <a:ea typeface="HGｺﾞｼｯｸE" panose="020B0909000000000000" pitchFamily="49" charset="-128"/>
              </a:rPr>
              <a:t>	</a:t>
            </a:r>
            <a:r>
              <a:rPr lang="ja-JP" altLang="en-US" dirty="0" smtClean="0">
                <a:latin typeface="HGｺﾞｼｯｸE" panose="020B0909000000000000" pitchFamily="49" charset="-128"/>
                <a:ea typeface="HGｺﾞｼｯｸE" panose="020B0909000000000000" pitchFamily="49" charset="-128"/>
              </a:rPr>
              <a:t>笠原</a:t>
            </a:r>
            <a:r>
              <a:rPr lang="ja-JP" altLang="en-US" dirty="0">
                <a:latin typeface="HGｺﾞｼｯｸE" panose="020B0909000000000000" pitchFamily="49" charset="-128"/>
                <a:ea typeface="HGｺﾞｼｯｸE" panose="020B0909000000000000" pitchFamily="49" charset="-128"/>
              </a:rPr>
              <a:t>直人</a:t>
            </a:r>
            <a:r>
              <a:rPr lang="en-US" altLang="ja-JP" dirty="0">
                <a:latin typeface="HGｺﾞｼｯｸE" panose="020B0909000000000000" pitchFamily="49" charset="-128"/>
                <a:ea typeface="HGｺﾞｼｯｸE" panose="020B0909000000000000" pitchFamily="49" charset="-128"/>
              </a:rPr>
              <a:t>,</a:t>
            </a:r>
            <a:r>
              <a:rPr lang="ja-JP" altLang="en-US" dirty="0">
                <a:latin typeface="HGｺﾞｼｯｸE" panose="020B0909000000000000" pitchFamily="49" charset="-128"/>
                <a:ea typeface="HGｺﾞｼｯｸE" panose="020B0909000000000000" pitchFamily="49" charset="-128"/>
              </a:rPr>
              <a:t>高橋忠男</a:t>
            </a:r>
            <a:r>
              <a:rPr lang="en-US" altLang="ja-JP" dirty="0" smtClean="0">
                <a:latin typeface="HGｺﾞｼｯｸE" panose="020B0909000000000000" pitchFamily="49" charset="-128"/>
                <a:ea typeface="HGｺﾞｼｯｸE" panose="020B0909000000000000" pitchFamily="49" charset="-128"/>
              </a:rPr>
              <a:t>,</a:t>
            </a:r>
            <a:r>
              <a:rPr lang="ja-JP" altLang="en-US" dirty="0" smtClean="0">
                <a:latin typeface="HGｺﾞｼｯｸE" panose="020B0909000000000000" pitchFamily="49" charset="-128"/>
                <a:ea typeface="HGｺﾞｼｯｸE" panose="020B0909000000000000" pitchFamily="49" charset="-128"/>
              </a:rPr>
              <a:t>教育用</a:t>
            </a:r>
            <a:r>
              <a:rPr lang="en-US" altLang="ja-JP" dirty="0">
                <a:latin typeface="HGｺﾞｼｯｸE" panose="020B0909000000000000" pitchFamily="49" charset="-128"/>
                <a:ea typeface="HGｺﾞｼｯｸE" panose="020B0909000000000000" pitchFamily="49" charset="-128"/>
              </a:rPr>
              <a:t>FBR</a:t>
            </a:r>
            <a:r>
              <a:rPr lang="ja-JP" altLang="en-US" dirty="0">
                <a:latin typeface="HGｺﾞｼｯｸE" panose="020B0909000000000000" pitchFamily="49" charset="-128"/>
                <a:ea typeface="HGｺﾞｼｯｸE" panose="020B0909000000000000" pitchFamily="49" charset="-128"/>
              </a:rPr>
              <a:t>プラント設計プログラム</a:t>
            </a:r>
            <a:r>
              <a:rPr lang="en-US" altLang="ja-JP" dirty="0">
                <a:latin typeface="HGｺﾞｼｯｸE" panose="020B0909000000000000" pitchFamily="49" charset="-128"/>
                <a:ea typeface="HGｺﾞｼｯｸE" panose="020B0909000000000000" pitchFamily="49" charset="-128"/>
              </a:rPr>
              <a:t>FP-Design</a:t>
            </a:r>
            <a:r>
              <a:rPr lang="ja-JP" altLang="en-US" dirty="0">
                <a:latin typeface="HGｺﾞｼｯｸE" panose="020B0909000000000000" pitchFamily="49" charset="-128"/>
                <a:ea typeface="HGｺﾞｼｯｸE" panose="020B0909000000000000" pitchFamily="49" charset="-128"/>
              </a:rPr>
              <a:t>に</a:t>
            </a:r>
            <a:r>
              <a:rPr lang="ja-JP" altLang="en-US" dirty="0" smtClean="0">
                <a:latin typeface="HGｺﾞｼｯｸE" panose="020B0909000000000000" pitchFamily="49" charset="-128"/>
                <a:ea typeface="HGｺﾞｼｯｸE" panose="020B0909000000000000" pitchFamily="49" charset="-128"/>
              </a:rPr>
              <a:t>よる</a:t>
            </a:r>
            <a:r>
              <a:rPr lang="en-US" altLang="ja-JP" dirty="0" smtClean="0">
                <a:latin typeface="HGｺﾞｼｯｸE" panose="020B0909000000000000" pitchFamily="49" charset="-128"/>
                <a:ea typeface="HGｺﾞｼｯｸE" panose="020B0909000000000000" pitchFamily="49" charset="-128"/>
              </a:rPr>
              <a:t>	</a:t>
            </a:r>
            <a:r>
              <a:rPr lang="ja-JP" altLang="en-US" dirty="0" smtClean="0">
                <a:latin typeface="HGｺﾞｼｯｸE" panose="020B0909000000000000" pitchFamily="49" charset="-128"/>
                <a:ea typeface="HGｺﾞｼｯｸE" panose="020B0909000000000000" pitchFamily="49" charset="-128"/>
              </a:rPr>
              <a:t>　　設計例</a:t>
            </a:r>
            <a:r>
              <a:rPr lang="en-US" altLang="ja-JP" dirty="0" smtClean="0">
                <a:latin typeface="HGｺﾞｼｯｸE" panose="020B0909000000000000" pitchFamily="49" charset="-128"/>
                <a:ea typeface="HGｺﾞｼｯｸE" panose="020B0909000000000000" pitchFamily="49" charset="-128"/>
              </a:rPr>
              <a:t>,</a:t>
            </a:r>
            <a:r>
              <a:rPr lang="ja-JP" altLang="en-US" dirty="0" smtClean="0">
                <a:latin typeface="HGｺﾞｼｯｸE" panose="020B0909000000000000" pitchFamily="49" charset="-128"/>
                <a:ea typeface="HGｺﾞｼｯｸE" panose="020B0909000000000000" pitchFamily="49" charset="-128"/>
              </a:rPr>
              <a:t>日本</a:t>
            </a:r>
            <a:r>
              <a:rPr lang="ja-JP" altLang="en-US" dirty="0">
                <a:latin typeface="HGｺﾞｼｯｸE" panose="020B0909000000000000" pitchFamily="49" charset="-128"/>
                <a:ea typeface="HGｺﾞｼｯｸE" panose="020B0909000000000000" pitchFamily="49" charset="-128"/>
              </a:rPr>
              <a:t>原子力学会</a:t>
            </a:r>
            <a:r>
              <a:rPr lang="en-US" altLang="ja-JP" dirty="0" smtClean="0">
                <a:latin typeface="HGｺﾞｼｯｸE" panose="020B0909000000000000" pitchFamily="49" charset="-128"/>
                <a:ea typeface="HGｺﾞｼｯｸE" panose="020B0909000000000000" pitchFamily="49" charset="-128"/>
              </a:rPr>
              <a:t>2014</a:t>
            </a:r>
            <a:r>
              <a:rPr lang="ja-JP" altLang="en-US" dirty="0" smtClean="0">
                <a:latin typeface="HGｺﾞｼｯｸE" panose="020B0909000000000000" pitchFamily="49" charset="-128"/>
                <a:ea typeface="HGｺﾞｼｯｸE" panose="020B0909000000000000" pitchFamily="49" charset="-128"/>
              </a:rPr>
              <a:t>年春の</a:t>
            </a:r>
            <a:r>
              <a:rPr lang="ja-JP" altLang="en-US" dirty="0">
                <a:latin typeface="HGｺﾞｼｯｸE" panose="020B0909000000000000" pitchFamily="49" charset="-128"/>
                <a:ea typeface="HGｺﾞｼｯｸE" panose="020B0909000000000000" pitchFamily="49" charset="-128"/>
              </a:rPr>
              <a:t>大会</a:t>
            </a:r>
            <a:r>
              <a:rPr lang="en-US" altLang="ja-JP" dirty="0" smtClean="0">
                <a:latin typeface="HGｺﾞｼｯｸE" panose="020B0909000000000000" pitchFamily="49" charset="-128"/>
                <a:ea typeface="HGｺﾞｼｯｸE" panose="020B0909000000000000" pitchFamily="49" charset="-128"/>
              </a:rPr>
              <a:t>,L31.</a:t>
            </a:r>
          </a:p>
          <a:p>
            <a:endParaRPr lang="en-US" altLang="ja-JP" dirty="0"/>
          </a:p>
          <a:p>
            <a:endParaRPr lang="en-US" altLang="ja-JP" dirty="0" smtClean="0"/>
          </a:p>
          <a:p>
            <a:endParaRPr lang="en-US" altLang="ja-JP" dirty="0" smtClean="0">
              <a:effectLst>
                <a:outerShdw blurRad="38100" dist="38100" dir="2700000" algn="tl">
                  <a:srgbClr val="C0C0C0"/>
                </a:outerShdw>
              </a:effectLst>
              <a:latin typeface="HGｺﾞｼｯｸE" pitchFamily="49" charset="-128"/>
              <a:ea typeface="HGｺﾞｼｯｸE" pitchFamily="49" charset="-128"/>
            </a:endParaRPr>
          </a:p>
        </p:txBody>
      </p:sp>
      <p:sp>
        <p:nvSpPr>
          <p:cNvPr id="19968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2E0694AC-5D6C-4462-82AA-73E893C9A174}" type="slidenum">
              <a:rPr lang="en-US" altLang="ja-JP" sz="1400"/>
              <a:pPr algn="r" eaLnBrk="1" hangingPunct="1"/>
              <a:t>16</a:t>
            </a:fld>
            <a:endParaRPr lang="en-US" altLang="ja-JP" sz="1400"/>
          </a:p>
        </p:txBody>
      </p:sp>
    </p:spTree>
    <p:extLst>
      <p:ext uri="{BB962C8B-B14F-4D97-AF65-F5344CB8AC3E}">
        <p14:creationId xmlns:p14="http://schemas.microsoft.com/office/powerpoint/2010/main" val="2266235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a:t>【</a:t>
            </a:r>
            <a:r>
              <a:rPr lang="ja-JP" altLang="en-US" sz="4400" dirty="0"/>
              <a:t>広報小委員会</a:t>
            </a:r>
            <a:r>
              <a:rPr lang="en-US" altLang="ja-JP" sz="4400" dirty="0"/>
              <a:t>】</a:t>
            </a:r>
            <a:r>
              <a:rPr lang="ja-JP" altLang="en-US" sz="4400" dirty="0"/>
              <a:t>（</a:t>
            </a:r>
            <a:r>
              <a:rPr lang="en-US" altLang="ja-JP" sz="4400" dirty="0" smtClean="0"/>
              <a:t>1/4</a:t>
            </a:r>
            <a:r>
              <a:rPr lang="ja-JP" altLang="en-US" sz="4400" dirty="0" smtClean="0"/>
              <a:t>）</a:t>
            </a:r>
            <a:endParaRPr lang="ja-JP" altLang="en-US" sz="4400" dirty="0"/>
          </a:p>
        </p:txBody>
      </p:sp>
      <p:sp>
        <p:nvSpPr>
          <p:cNvPr id="2051" name="Rectangle 3"/>
          <p:cNvSpPr>
            <a:spLocks noChangeArrowheads="1"/>
          </p:cNvSpPr>
          <p:nvPr/>
        </p:nvSpPr>
        <p:spPr bwMode="auto">
          <a:xfrm>
            <a:off x="395288" y="1341438"/>
            <a:ext cx="79216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Font typeface="Wingdings" panose="05000000000000000000" pitchFamily="2" charset="2"/>
              <a:buChar char="n"/>
            </a:pPr>
            <a:r>
              <a:rPr lang="ja-JP" altLang="en-US" sz="3000" b="1" dirty="0">
                <a:solidFill>
                  <a:srgbClr val="333399"/>
                </a:solidFill>
                <a:latin typeface="HGｺﾞｼｯｸE" pitchFamily="49" charset="-128"/>
                <a:ea typeface="HGｺﾞｼｯｸE" pitchFamily="49" charset="-128"/>
              </a:rPr>
              <a:t>メンバー</a:t>
            </a:r>
          </a:p>
          <a:p>
            <a:pPr>
              <a:lnSpc>
                <a:spcPct val="90000"/>
              </a:lnSpc>
              <a:spcBef>
                <a:spcPct val="20000"/>
              </a:spcBef>
            </a:pPr>
            <a:endParaRPr lang="ja-JP" altLang="en-US" sz="3000" b="1" dirty="0">
              <a:solidFill>
                <a:schemeClr val="accent2"/>
              </a:solidFill>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Char char="n"/>
            </a:pPr>
            <a:r>
              <a:rPr lang="ja-JP" altLang="en-US" sz="2600" dirty="0">
                <a:latin typeface="HGｺﾞｼｯｸE" pitchFamily="49" charset="-128"/>
                <a:ea typeface="HGｺﾞｼｯｸE" pitchFamily="49" charset="-128"/>
              </a:rPr>
              <a:t>巽　雅洋　（原燃工）：委員長</a:t>
            </a:r>
          </a:p>
          <a:p>
            <a:pPr marL="444500" lvl="1" indent="-258763">
              <a:lnSpc>
                <a:spcPct val="90000"/>
              </a:lnSpc>
              <a:spcBef>
                <a:spcPct val="20000"/>
              </a:spcBef>
              <a:buSzPct val="85000"/>
              <a:buFont typeface="Wingdings" pitchFamily="2" charset="2"/>
              <a:buChar char="n"/>
            </a:pPr>
            <a:r>
              <a:rPr lang="ja-JP" altLang="en-US" sz="2600" dirty="0" smtClean="0">
                <a:latin typeface="HGｺﾞｼｯｸE" pitchFamily="49" charset="-128"/>
                <a:ea typeface="HGｺﾞｼｯｸE" pitchFamily="49" charset="-128"/>
              </a:rPr>
              <a:t>桐村</a:t>
            </a:r>
            <a:r>
              <a:rPr lang="ja-JP" altLang="en-US" sz="2600" dirty="0">
                <a:latin typeface="HGｺﾞｼｯｸE" pitchFamily="49" charset="-128"/>
                <a:ea typeface="HGｺﾞｼｯｸE" pitchFamily="49" charset="-128"/>
              </a:rPr>
              <a:t>一生  （三菱重工</a:t>
            </a:r>
            <a:r>
              <a:rPr lang="ja-JP" altLang="en-US" sz="2600" dirty="0" smtClean="0">
                <a:latin typeface="HGｺﾞｼｯｸE" pitchFamily="49" charset="-128"/>
                <a:ea typeface="HGｺﾞｼｯｸE" pitchFamily="49" charset="-128"/>
              </a:rPr>
              <a:t>）</a:t>
            </a:r>
            <a:endParaRPr lang="en-US" altLang="ja-JP" sz="26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Char char="n"/>
            </a:pPr>
            <a:r>
              <a:rPr lang="ja-JP" altLang="en-US" sz="2600" dirty="0" smtClean="0">
                <a:latin typeface="HGｺﾞｼｯｸE" pitchFamily="49" charset="-128"/>
                <a:ea typeface="HGｺﾞｼｯｸE" pitchFamily="49" charset="-128"/>
              </a:rPr>
              <a:t>高田　孝　（阪大）</a:t>
            </a:r>
            <a:endParaRPr lang="ja-JP" altLang="en-US" sz="2600" dirty="0">
              <a:latin typeface="HGｺﾞｼｯｸE" pitchFamily="49" charset="-128"/>
              <a:ea typeface="HGｺﾞｼｯｸE" pitchFamily="49" charset="-128"/>
            </a:endParaRPr>
          </a:p>
        </p:txBody>
      </p:sp>
    </p:spTree>
    <p:extLst>
      <p:ext uri="{BB962C8B-B14F-4D97-AF65-F5344CB8AC3E}">
        <p14:creationId xmlns:p14="http://schemas.microsoft.com/office/powerpoint/2010/main" val="2063063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a:t>【</a:t>
            </a:r>
            <a:r>
              <a:rPr lang="ja-JP" altLang="en-US" sz="4400" dirty="0"/>
              <a:t>広報小委員会</a:t>
            </a:r>
            <a:r>
              <a:rPr lang="en-US" altLang="ja-JP" sz="4400" dirty="0"/>
              <a:t>】</a:t>
            </a:r>
            <a:r>
              <a:rPr lang="ja-JP" altLang="en-US" sz="4400" dirty="0"/>
              <a:t>（</a:t>
            </a:r>
            <a:r>
              <a:rPr lang="en-US" altLang="ja-JP" sz="4400" dirty="0" smtClean="0"/>
              <a:t>2/4</a:t>
            </a:r>
            <a:r>
              <a:rPr lang="ja-JP" altLang="en-US" sz="4400" dirty="0" smtClean="0"/>
              <a:t>）</a:t>
            </a:r>
            <a:endParaRPr lang="ja-JP" altLang="en-US" sz="4400" dirty="0"/>
          </a:p>
        </p:txBody>
      </p:sp>
      <p:sp>
        <p:nvSpPr>
          <p:cNvPr id="180227" name="Rectangle 7"/>
          <p:cNvSpPr>
            <a:spLocks noChangeArrowheads="1"/>
          </p:cNvSpPr>
          <p:nvPr/>
        </p:nvSpPr>
        <p:spPr bwMode="auto">
          <a:xfrm>
            <a:off x="251520" y="1341710"/>
            <a:ext cx="5544616" cy="5327650"/>
          </a:xfrm>
          <a:prstGeom prst="rect">
            <a:avLst/>
          </a:prstGeom>
          <a:noFill/>
          <a:ln>
            <a:noFill/>
          </a:ln>
          <a:extLst/>
        </p:spPr>
        <p:txBody>
          <a:bodyPr/>
          <a:lstStyle/>
          <a:p>
            <a:pPr marL="444500" lvl="1" indent="-258763">
              <a:lnSpc>
                <a:spcPct val="90000"/>
              </a:lnSpc>
              <a:spcBef>
                <a:spcPct val="20000"/>
              </a:spcBef>
              <a:buSzPct val="85000"/>
              <a:buFont typeface="Wingdings" pitchFamily="2" charset="2"/>
              <a:buChar char="n"/>
              <a:defRPr/>
            </a:pPr>
            <a:r>
              <a:rPr lang="en-US" altLang="ja-JP" sz="2200" dirty="0">
                <a:solidFill>
                  <a:srgbClr val="333399"/>
                </a:solidFill>
                <a:latin typeface="HGｺﾞｼｯｸE" pitchFamily="49" charset="-128"/>
                <a:ea typeface="HGｺﾞｼｯｸE" pitchFamily="49" charset="-128"/>
              </a:rPr>
              <a:t>WEB</a:t>
            </a:r>
            <a:r>
              <a:rPr lang="ja-JP" altLang="en-US" sz="2200" dirty="0">
                <a:solidFill>
                  <a:srgbClr val="333399"/>
                </a:solidFill>
                <a:latin typeface="HGｺﾞｼｯｸE" pitchFamily="49" charset="-128"/>
                <a:ea typeface="HGｺﾞｼｯｸE" pitchFamily="49" charset="-128"/>
              </a:rPr>
              <a:t>サイトにおける情報</a:t>
            </a:r>
            <a:r>
              <a:rPr lang="ja-JP" altLang="en-US" sz="2200" dirty="0" smtClean="0">
                <a:solidFill>
                  <a:srgbClr val="333399"/>
                </a:solidFill>
                <a:latin typeface="HGｺﾞｼｯｸE" pitchFamily="49" charset="-128"/>
                <a:ea typeface="HGｺﾞｼｯｸE" pitchFamily="49" charset="-128"/>
              </a:rPr>
              <a:t>発信</a:t>
            </a:r>
            <a:r>
              <a:rPr lang="ja-JP" altLang="en-US" sz="2200" dirty="0" smtClean="0">
                <a:latin typeface="HGｺﾞｼｯｸE" pitchFamily="49" charset="-128"/>
                <a:ea typeface="HGｺﾞｼｯｸE" pitchFamily="49" charset="-128"/>
              </a:rPr>
              <a:t>（計７件）</a:t>
            </a:r>
            <a:endParaRPr lang="ja-JP" altLang="en-US" sz="2200" dirty="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200" dirty="0" smtClean="0">
                <a:latin typeface="HGｺﾞｼｯｸE" pitchFamily="49" charset="-128"/>
                <a:ea typeface="HGｺﾞｼｯｸE" pitchFamily="49" charset="-128"/>
              </a:rPr>
              <a:t>・</a:t>
            </a:r>
            <a:r>
              <a:rPr lang="ja-JP" altLang="en-US" sz="2000" dirty="0" smtClean="0">
                <a:latin typeface="HGｺﾞｼｯｸE" pitchFamily="49" charset="-128"/>
                <a:ea typeface="HGｺﾞｼｯｸE" pitchFamily="49" charset="-128"/>
              </a:rPr>
              <a:t>ニュースレター</a:t>
            </a:r>
            <a:r>
              <a:rPr lang="en-US" altLang="ja-JP" sz="2000" dirty="0" smtClean="0">
                <a:latin typeface="HGｺﾞｼｯｸE" pitchFamily="49" charset="-128"/>
                <a:ea typeface="HGｺﾞｼｯｸE" pitchFamily="49" charset="-128"/>
              </a:rPr>
              <a:t>22</a:t>
            </a:r>
            <a:r>
              <a:rPr lang="ja-JP" altLang="en-US" sz="2000" dirty="0" smtClean="0">
                <a:latin typeface="HGｺﾞｼｯｸE" pitchFamily="49" charset="-128"/>
                <a:ea typeface="HGｺﾞｼｯｸE" pitchFamily="49" charset="-128"/>
              </a:rPr>
              <a:t>号掲載</a:t>
            </a:r>
            <a:endParaRPr lang="en-US" altLang="ja-JP" sz="2000" dirty="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・平成</a:t>
            </a:r>
            <a:r>
              <a:rPr lang="en-US" altLang="ja-JP" sz="2000" dirty="0">
                <a:latin typeface="HGｺﾞｼｯｸE" pitchFamily="49" charset="-128"/>
                <a:ea typeface="HGｺﾞｼｯｸE" pitchFamily="49" charset="-128"/>
              </a:rPr>
              <a:t>25</a:t>
            </a:r>
            <a:r>
              <a:rPr lang="ja-JP" altLang="en-US" sz="2000" dirty="0">
                <a:latin typeface="HGｺﾞｼｯｸE" pitchFamily="49" charset="-128"/>
                <a:ea typeface="HGｺﾞｼｯｸE" pitchFamily="49" charset="-128"/>
              </a:rPr>
              <a:t>年度部会賞表彰式及び全体</a:t>
            </a:r>
            <a:r>
              <a:rPr lang="ja-JP" altLang="en-US" sz="2000" dirty="0" smtClean="0">
                <a:latin typeface="HGｺﾞｼｯｸE" pitchFamily="49" charset="-128"/>
                <a:ea typeface="HGｺﾞｼｯｸE" pitchFamily="49" charset="-128"/>
              </a:rPr>
              <a:t>会議</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a:t>
            </a:r>
            <a:r>
              <a:rPr lang="zh-TW" altLang="en-US" sz="2000" dirty="0" smtClean="0">
                <a:latin typeface="HGｺﾞｼｯｸE" pitchFamily="49" charset="-128"/>
                <a:ea typeface="HGｺﾞｼｯｸE" pitchFamily="49" charset="-128"/>
              </a:rPr>
              <a:t>第１１回</a:t>
            </a:r>
            <a:r>
              <a:rPr lang="zh-TW" altLang="en-US" sz="2000" dirty="0">
                <a:latin typeface="HGｺﾞｼｯｸE" pitchFamily="49" charset="-128"/>
                <a:ea typeface="HGｺﾞｼｯｸE" pitchFamily="49" charset="-128"/>
              </a:rPr>
              <a:t>（平成</a:t>
            </a:r>
            <a:r>
              <a:rPr lang="en-US" altLang="zh-TW" sz="2000" dirty="0">
                <a:latin typeface="HGｺﾞｼｯｸE" pitchFamily="49" charset="-128"/>
                <a:ea typeface="HGｺﾞｼｯｸE" pitchFamily="49" charset="-128"/>
              </a:rPr>
              <a:t>25</a:t>
            </a:r>
            <a:r>
              <a:rPr lang="zh-TW" altLang="en-US" sz="2000" dirty="0">
                <a:latin typeface="HGｺﾞｼｯｸE" pitchFamily="49" charset="-128"/>
                <a:ea typeface="HGｺﾞｼｯｸE" pitchFamily="49" charset="-128"/>
              </a:rPr>
              <a:t>年度</a:t>
            </a:r>
            <a:r>
              <a:rPr lang="zh-TW" altLang="en-US" sz="2000" dirty="0" smtClean="0">
                <a:latin typeface="HGｺﾞｼｯｸE" pitchFamily="49" charset="-128"/>
                <a:ea typeface="HGｺﾞｼｯｸE" pitchFamily="49" charset="-128"/>
              </a:rPr>
              <a:t>）部会</a:t>
            </a:r>
            <a:r>
              <a:rPr lang="zh-TW" altLang="en-US" sz="2000" dirty="0">
                <a:latin typeface="HGｺﾞｼｯｸE" pitchFamily="49" charset="-128"/>
                <a:ea typeface="HGｺﾞｼｯｸE" pitchFamily="49" charset="-128"/>
              </a:rPr>
              <a:t>賞 贈賞</a:t>
            </a:r>
            <a:r>
              <a:rPr lang="zh-TW" altLang="en-US" sz="2000" dirty="0" smtClean="0">
                <a:latin typeface="HGｺﾞｼｯｸE" pitchFamily="49" charset="-128"/>
                <a:ea typeface="HGｺﾞｼｯｸE" pitchFamily="49" charset="-128"/>
              </a:rPr>
              <a:t>報告</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・日本</a:t>
            </a:r>
            <a:r>
              <a:rPr lang="ja-JP" altLang="en-US" sz="2000" dirty="0">
                <a:latin typeface="HGｺﾞｼｯｸE" pitchFamily="49" charset="-128"/>
                <a:ea typeface="HGｺﾞｼｯｸE" pitchFamily="49" charset="-128"/>
              </a:rPr>
              <a:t>原子力学会</a:t>
            </a:r>
            <a:r>
              <a:rPr lang="en-US" altLang="ja-JP" sz="2000" dirty="0">
                <a:latin typeface="HGｺﾞｼｯｸE" pitchFamily="49" charset="-128"/>
                <a:ea typeface="HGｺﾞｼｯｸE" pitchFamily="49" charset="-128"/>
              </a:rPr>
              <a:t>2014</a:t>
            </a:r>
            <a:r>
              <a:rPr lang="ja-JP" altLang="en-US" sz="2000" dirty="0">
                <a:latin typeface="HGｺﾞｼｯｸE" pitchFamily="49" charset="-128"/>
                <a:ea typeface="HGｺﾞｼｯｸE" pitchFamily="49" charset="-128"/>
              </a:rPr>
              <a:t>年春の</a:t>
            </a:r>
            <a:r>
              <a:rPr lang="ja-JP" altLang="en-US" sz="2000" dirty="0" smtClean="0">
                <a:latin typeface="HGｺﾞｼｯｸE" pitchFamily="49" charset="-128"/>
                <a:ea typeface="HGｺﾞｼｯｸE" pitchFamily="49" charset="-128"/>
              </a:rPr>
              <a:t>年会　</a:t>
            </a:r>
            <a:r>
              <a:rPr lang="en-US" altLang="ja-JP" sz="2000" dirty="0" smtClean="0">
                <a:latin typeface="HGｺﾞｼｯｸE" pitchFamily="49" charset="-128"/>
                <a:ea typeface="HGｺﾞｼｯｸE" pitchFamily="49" charset="-128"/>
              </a:rPr>
              <a:t/>
            </a:r>
            <a:br>
              <a:rPr lang="en-US" altLang="ja-JP" sz="2000" dirty="0" smtClean="0">
                <a:latin typeface="HGｺﾞｼｯｸE" pitchFamily="49" charset="-128"/>
                <a:ea typeface="HGｺﾞｼｯｸE" pitchFamily="49" charset="-128"/>
              </a:rPr>
            </a:br>
            <a:r>
              <a:rPr lang="ja-JP" altLang="en-US" sz="2000" dirty="0" smtClean="0">
                <a:latin typeface="HGｺﾞｼｯｸE" pitchFamily="49" charset="-128"/>
                <a:ea typeface="HGｺﾞｼｯｸE" pitchFamily="49" charset="-128"/>
              </a:rPr>
              <a:t>企画</a:t>
            </a:r>
            <a:r>
              <a:rPr lang="ja-JP" altLang="en-US" sz="2000" dirty="0">
                <a:latin typeface="HGｺﾞｼｯｸE" pitchFamily="49" charset="-128"/>
                <a:ea typeface="HGｺﾞｼｯｸE" pitchFamily="49" charset="-128"/>
              </a:rPr>
              <a:t>セッション報告 </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a:t>
            </a:r>
            <a:r>
              <a:rPr lang="en-US" altLang="ja-JP" sz="2000" dirty="0" smtClean="0">
                <a:latin typeface="HGｺﾞｼｯｸE" pitchFamily="49" charset="-128"/>
                <a:ea typeface="HGｺﾞｼｯｸE" pitchFamily="49" charset="-128"/>
              </a:rPr>
              <a:t>2014</a:t>
            </a:r>
            <a:r>
              <a:rPr lang="ja-JP" altLang="en-US" sz="2000" dirty="0">
                <a:latin typeface="HGｺﾞｼｯｸE" pitchFamily="49" charset="-128"/>
                <a:ea typeface="HGｺﾞｼｯｸE" pitchFamily="49" charset="-128"/>
              </a:rPr>
              <a:t>年春の大会 計算科学</a:t>
            </a:r>
            <a:r>
              <a:rPr lang="ja-JP" altLang="en-US" sz="2000" dirty="0" smtClean="0">
                <a:latin typeface="HGｺﾞｼｯｸE" pitchFamily="49" charset="-128"/>
                <a:ea typeface="HGｺﾞｼｯｸE" pitchFamily="49" charset="-128"/>
              </a:rPr>
              <a:t>技術</a:t>
            </a:r>
            <a:r>
              <a:rPr lang="en-US" altLang="ja-JP" sz="2000" dirty="0" smtClean="0">
                <a:latin typeface="HGｺﾞｼｯｸE" pitchFamily="49" charset="-128"/>
                <a:ea typeface="HGｺﾞｼｯｸE" pitchFamily="49" charset="-128"/>
              </a:rPr>
              <a:t/>
            </a:r>
            <a:br>
              <a:rPr lang="en-US" altLang="ja-JP" sz="2000" dirty="0" smtClean="0">
                <a:latin typeface="HGｺﾞｼｯｸE" pitchFamily="49" charset="-128"/>
                <a:ea typeface="HGｺﾞｼｯｸE" pitchFamily="49" charset="-128"/>
              </a:rPr>
            </a:br>
            <a:r>
              <a:rPr lang="ja-JP" altLang="en-US" sz="2000" dirty="0" smtClean="0">
                <a:latin typeface="HGｺﾞｼｯｸE" pitchFamily="49" charset="-128"/>
                <a:ea typeface="HGｺﾞｼｯｸE" pitchFamily="49" charset="-128"/>
              </a:rPr>
              <a:t>一般セッション</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・平成</a:t>
            </a:r>
            <a:r>
              <a:rPr lang="en-US" altLang="ja-JP" sz="2000" dirty="0">
                <a:latin typeface="HGｺﾞｼｯｸE" pitchFamily="49" charset="-128"/>
                <a:ea typeface="HGｺﾞｼｯｸE" pitchFamily="49" charset="-128"/>
              </a:rPr>
              <a:t>26</a:t>
            </a:r>
            <a:r>
              <a:rPr lang="ja-JP" altLang="en-US" sz="2000" dirty="0">
                <a:latin typeface="HGｺﾞｼｯｸE" pitchFamily="49" charset="-128"/>
                <a:ea typeface="HGｺﾞｼｯｸE" pitchFamily="49" charset="-128"/>
              </a:rPr>
              <a:t>年度部会長挨拶 </a:t>
            </a:r>
            <a:endParaRPr lang="en-US" altLang="zh-TW"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・平成</a:t>
            </a:r>
            <a:r>
              <a:rPr lang="en-US" altLang="ja-JP" sz="2000" dirty="0">
                <a:latin typeface="HGｺﾞｼｯｸE" pitchFamily="49" charset="-128"/>
                <a:ea typeface="HGｺﾞｼｯｸE" pitchFamily="49" charset="-128"/>
              </a:rPr>
              <a:t>26</a:t>
            </a:r>
            <a:r>
              <a:rPr lang="ja-JP" altLang="en-US" sz="2000" dirty="0">
                <a:latin typeface="HGｺﾞｼｯｸE" pitchFamily="49" charset="-128"/>
                <a:ea typeface="HGｺﾞｼｯｸE" pitchFamily="49" charset="-128"/>
              </a:rPr>
              <a:t>年度運営委員会の更新</a:t>
            </a:r>
            <a:r>
              <a:rPr lang="ja-JP" altLang="en-US" sz="2000" dirty="0" smtClean="0">
                <a:latin typeface="HGｺﾞｼｯｸE" pitchFamily="49" charset="-128"/>
                <a:ea typeface="HGｺﾞｼｯｸE" pitchFamily="49" charset="-128"/>
              </a:rPr>
              <a:t>と</a:t>
            </a:r>
            <a:r>
              <a:rPr lang="en-US" altLang="ja-JP" sz="2000" dirty="0" smtClean="0">
                <a:latin typeface="HGｺﾞｼｯｸE" pitchFamily="49" charset="-128"/>
                <a:ea typeface="HGｺﾞｼｯｸE" pitchFamily="49" charset="-128"/>
              </a:rPr>
              <a:t/>
            </a:r>
            <a:br>
              <a:rPr lang="en-US" altLang="ja-JP" sz="2000" dirty="0" smtClean="0">
                <a:latin typeface="HGｺﾞｼｯｸE" pitchFamily="49" charset="-128"/>
                <a:ea typeface="HGｺﾞｼｯｸE" pitchFamily="49" charset="-128"/>
              </a:rPr>
            </a:br>
            <a:r>
              <a:rPr lang="ja-JP" altLang="en-US" sz="2000" dirty="0" smtClean="0">
                <a:latin typeface="HGｺﾞｼｯｸE" pitchFamily="49" charset="-128"/>
                <a:ea typeface="HGｺﾞｼｯｸE" pitchFamily="49" charset="-128"/>
              </a:rPr>
              <a:t>平成</a:t>
            </a:r>
            <a:r>
              <a:rPr lang="en-US" altLang="ja-JP" sz="2000" dirty="0">
                <a:latin typeface="HGｺﾞｼｯｸE" pitchFamily="49" charset="-128"/>
                <a:ea typeface="HGｺﾞｼｯｸE" pitchFamily="49" charset="-128"/>
              </a:rPr>
              <a:t>25</a:t>
            </a:r>
            <a:r>
              <a:rPr lang="ja-JP" altLang="en-US" sz="2000" dirty="0">
                <a:latin typeface="HGｺﾞｼｯｸE" pitchFamily="49" charset="-128"/>
                <a:ea typeface="HGｺﾞｼｯｸE" pitchFamily="49" charset="-128"/>
              </a:rPr>
              <a:t>年度運営委員会議事録の</a:t>
            </a:r>
            <a:r>
              <a:rPr lang="ja-JP" altLang="en-US" sz="2000" dirty="0" smtClean="0">
                <a:latin typeface="HGｺﾞｼｯｸE" pitchFamily="49" charset="-128"/>
                <a:ea typeface="HGｺﾞｼｯｸE" pitchFamily="49" charset="-128"/>
              </a:rPr>
              <a:t>掲載</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endParaRPr lang="ja-JP" altLang="en-US" sz="16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1600" dirty="0" smtClean="0">
                <a:latin typeface="HGｺﾞｼｯｸE" pitchFamily="49" charset="-128"/>
                <a:ea typeface="HGｺﾞｼｯｸE" pitchFamily="49" charset="-128"/>
              </a:rPr>
              <a:t> </a:t>
            </a:r>
            <a:endParaRPr lang="en-US" altLang="ja-JP" sz="16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endParaRPr lang="ja-JP" altLang="en-US" sz="2200" dirty="0">
              <a:latin typeface="HGｺﾞｼｯｸE" pitchFamily="49" charset="-128"/>
              <a:ea typeface="HGｺﾞｼｯｸE" pitchFamily="49" charset="-128"/>
            </a:endParaRPr>
          </a:p>
        </p:txBody>
      </p:sp>
      <p:pic>
        <p:nvPicPr>
          <p:cNvPr id="3" name="図 2"/>
          <p:cNvPicPr>
            <a:picLocks noChangeAspect="1"/>
          </p:cNvPicPr>
          <p:nvPr/>
        </p:nvPicPr>
        <p:blipFill>
          <a:blip r:embed="rId3"/>
          <a:stretch>
            <a:fillRect/>
          </a:stretch>
        </p:blipFill>
        <p:spPr>
          <a:xfrm>
            <a:off x="5652120" y="2492896"/>
            <a:ext cx="3379530" cy="4293096"/>
          </a:xfrm>
          <a:prstGeom prst="rect">
            <a:avLst/>
          </a:prstGeom>
        </p:spPr>
      </p:pic>
      <p:sp>
        <p:nvSpPr>
          <p:cNvPr id="4" name="正方形/長方形 3"/>
          <p:cNvSpPr/>
          <p:nvPr/>
        </p:nvSpPr>
        <p:spPr>
          <a:xfrm>
            <a:off x="1593145" y="5477452"/>
            <a:ext cx="2788007" cy="400110"/>
          </a:xfrm>
          <a:prstGeom prst="rect">
            <a:avLst/>
          </a:prstGeom>
        </p:spPr>
        <p:txBody>
          <a:bodyPr wrap="none">
            <a:spAutoFit/>
          </a:bodyPr>
          <a:lstStyle/>
          <a:p>
            <a:r>
              <a:rPr lang="ja-JP" altLang="en-US" sz="2000" dirty="0"/>
              <a:t>http://</a:t>
            </a:r>
            <a:r>
              <a:rPr lang="ja-JP" altLang="en-US" sz="2000" dirty="0">
                <a:solidFill>
                  <a:srgbClr val="FF0000"/>
                </a:solidFill>
              </a:rPr>
              <a:t>csed</a:t>
            </a:r>
            <a:r>
              <a:rPr lang="ja-JP" altLang="en-US" sz="2000" dirty="0"/>
              <a:t>.sakura.ne.jp/</a:t>
            </a:r>
          </a:p>
        </p:txBody>
      </p:sp>
      <p:sp>
        <p:nvSpPr>
          <p:cNvPr id="6" name="角丸四角形 5"/>
          <p:cNvSpPr/>
          <p:nvPr/>
        </p:nvSpPr>
        <p:spPr>
          <a:xfrm>
            <a:off x="1691680" y="6093296"/>
            <a:ext cx="2990755" cy="43204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計算科学技術部会</a:t>
            </a:r>
            <a:endParaRPr kumimoji="1" lang="ja-JP" altLang="en-US"/>
          </a:p>
        </p:txBody>
      </p:sp>
      <p:sp>
        <p:nvSpPr>
          <p:cNvPr id="7" name="テキスト ボックス 6"/>
          <p:cNvSpPr txBox="1"/>
          <p:nvPr/>
        </p:nvSpPr>
        <p:spPr>
          <a:xfrm>
            <a:off x="1784591" y="6124654"/>
            <a:ext cx="2031325" cy="369332"/>
          </a:xfrm>
          <a:prstGeom prst="rect">
            <a:avLst/>
          </a:prstGeom>
          <a:noFill/>
        </p:spPr>
        <p:txBody>
          <a:bodyPr wrap="none" rtlCol="0">
            <a:spAutoFit/>
          </a:bodyPr>
          <a:lstStyle/>
          <a:p>
            <a:r>
              <a:rPr lang="ja-JP" altLang="en-US" dirty="0"/>
              <a:t>計算科学技術部会</a:t>
            </a:r>
            <a:endParaRPr kumimoji="1" lang="ja-JP" altLang="en-US" dirty="0"/>
          </a:p>
        </p:txBody>
      </p:sp>
      <p:sp>
        <p:nvSpPr>
          <p:cNvPr id="11" name="正方形/長方形 10"/>
          <p:cNvSpPr/>
          <p:nvPr/>
        </p:nvSpPr>
        <p:spPr>
          <a:xfrm>
            <a:off x="4003435" y="6161221"/>
            <a:ext cx="576064" cy="295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400" dirty="0"/>
              <a:t>検索</a:t>
            </a:r>
            <a:endParaRPr kumimoji="1" lang="ja-JP" altLang="en-US" sz="1400" dirty="0"/>
          </a:p>
        </p:txBody>
      </p:sp>
      <p:sp>
        <p:nvSpPr>
          <p:cNvPr id="9" name="テキスト ボックス 8"/>
          <p:cNvSpPr txBox="1"/>
          <p:nvPr/>
        </p:nvSpPr>
        <p:spPr>
          <a:xfrm>
            <a:off x="945073" y="5862292"/>
            <a:ext cx="595035" cy="338554"/>
          </a:xfrm>
          <a:prstGeom prst="rect">
            <a:avLst/>
          </a:prstGeom>
          <a:noFill/>
        </p:spPr>
        <p:txBody>
          <a:bodyPr wrap="none" rtlCol="0">
            <a:spAutoFit/>
          </a:bodyPr>
          <a:lstStyle/>
          <a:p>
            <a:r>
              <a:rPr kumimoji="1" lang="ja-JP" altLang="en-US" sz="1600" dirty="0" smtClean="0"/>
              <a:t>又は</a:t>
            </a:r>
            <a:endParaRPr kumimoji="1" lang="ja-JP" altLang="en-US" sz="1600" dirty="0"/>
          </a:p>
        </p:txBody>
      </p:sp>
    </p:spTree>
    <p:extLst>
      <p:ext uri="{BB962C8B-B14F-4D97-AF65-F5344CB8AC3E}">
        <p14:creationId xmlns:p14="http://schemas.microsoft.com/office/powerpoint/2010/main" val="3432933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a:t>【</a:t>
            </a:r>
            <a:r>
              <a:rPr lang="ja-JP" altLang="en-US" sz="4400" dirty="0"/>
              <a:t>広報小委員会</a:t>
            </a:r>
            <a:r>
              <a:rPr lang="en-US" altLang="ja-JP" sz="4400" dirty="0"/>
              <a:t>】</a:t>
            </a:r>
            <a:r>
              <a:rPr lang="ja-JP" altLang="en-US" sz="4400" dirty="0" smtClean="0"/>
              <a:t>（</a:t>
            </a:r>
            <a:r>
              <a:rPr lang="en-US" altLang="ja-JP" sz="4400" dirty="0" smtClean="0"/>
              <a:t>3/4</a:t>
            </a:r>
            <a:r>
              <a:rPr lang="ja-JP" altLang="en-US" sz="4400" dirty="0" smtClean="0"/>
              <a:t>）</a:t>
            </a:r>
            <a:endParaRPr lang="ja-JP" altLang="en-US" sz="4400" dirty="0"/>
          </a:p>
        </p:txBody>
      </p:sp>
      <p:sp>
        <p:nvSpPr>
          <p:cNvPr id="180227" name="Rectangle 7"/>
          <p:cNvSpPr>
            <a:spLocks noChangeArrowheads="1"/>
          </p:cNvSpPr>
          <p:nvPr/>
        </p:nvSpPr>
        <p:spPr bwMode="auto">
          <a:xfrm>
            <a:off x="251520" y="1341710"/>
            <a:ext cx="8748464" cy="5327650"/>
          </a:xfrm>
          <a:prstGeom prst="rect">
            <a:avLst/>
          </a:prstGeom>
          <a:noFill/>
          <a:ln>
            <a:noFill/>
          </a:ln>
          <a:extLst/>
        </p:spPr>
        <p:txBody>
          <a:bodyPr/>
          <a:lstStyle/>
          <a:p>
            <a:pPr marL="444500" lvl="1" indent="-258763">
              <a:lnSpc>
                <a:spcPct val="90000"/>
              </a:lnSpc>
              <a:spcBef>
                <a:spcPct val="20000"/>
              </a:spcBef>
              <a:buSzPct val="85000"/>
              <a:buFont typeface="Wingdings" pitchFamily="2" charset="2"/>
              <a:buChar char="n"/>
              <a:defRPr/>
            </a:pPr>
            <a:r>
              <a:rPr lang="ja-JP" altLang="en-US" sz="2400" dirty="0">
                <a:solidFill>
                  <a:srgbClr val="333399"/>
                </a:solidFill>
                <a:latin typeface="HGｺﾞｼｯｸE" pitchFamily="49" charset="-128"/>
                <a:ea typeface="HGｺﾞｼｯｸE" pitchFamily="49" charset="-128"/>
              </a:rPr>
              <a:t>メーリングリストを用いた情報発信</a:t>
            </a:r>
            <a:r>
              <a:rPr lang="ja-JP" altLang="en-US" sz="2200" dirty="0" smtClean="0">
                <a:latin typeface="HGｺﾞｼｯｸE" pitchFamily="49" charset="-128"/>
                <a:ea typeface="HGｺﾞｼｯｸE" pitchFamily="49" charset="-128"/>
              </a:rPr>
              <a:t>　（計９件）</a:t>
            </a:r>
            <a:endParaRPr lang="ja-JP" altLang="en-US" sz="2200" dirty="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200" dirty="0" smtClean="0">
                <a:latin typeface="HGｺﾞｼｯｸE" pitchFamily="49" charset="-128"/>
                <a:ea typeface="HGｺﾞｼｯｸE" pitchFamily="49" charset="-128"/>
              </a:rPr>
              <a:t>・</a:t>
            </a:r>
            <a:r>
              <a:rPr lang="ja-JP" altLang="en-US" sz="2000" dirty="0">
                <a:latin typeface="HGｺﾞｼｯｸE" pitchFamily="49" charset="-128"/>
                <a:ea typeface="HGｺﾞｼｯｸE" pitchFamily="49" charset="-128"/>
              </a:rPr>
              <a:t>計算科学技術部会ニュースレター</a:t>
            </a:r>
            <a:r>
              <a:rPr lang="en-US" altLang="ja-JP" sz="2000" dirty="0" smtClean="0">
                <a:latin typeface="HGｺﾞｼｯｸE" pitchFamily="49" charset="-128"/>
                <a:ea typeface="HGｺﾞｼｯｸE" pitchFamily="49" charset="-128"/>
              </a:rPr>
              <a:t>22</a:t>
            </a:r>
            <a:r>
              <a:rPr lang="ja-JP" altLang="en-US" sz="2000" dirty="0" smtClean="0">
                <a:latin typeface="HGｺﾞｼｯｸE" pitchFamily="49" charset="-128"/>
                <a:ea typeface="HGｺﾞｼｯｸE" pitchFamily="49" charset="-128"/>
              </a:rPr>
              <a:t>号</a:t>
            </a:r>
            <a:r>
              <a:rPr lang="ja-JP" altLang="en-US" sz="2000" dirty="0">
                <a:latin typeface="HGｺﾞｼｯｸE" pitchFamily="49" charset="-128"/>
                <a:ea typeface="HGｺﾞｼｯｸE" pitchFamily="49" charset="-128"/>
              </a:rPr>
              <a:t>掲載のお知らせ</a:t>
            </a:r>
            <a:endParaRPr lang="en-US" altLang="ja-JP" sz="2000" dirty="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・原子力学会秋の大会の申し込み迫る！</a:t>
            </a:r>
            <a:endParaRPr lang="en-US" altLang="ja-JP" sz="2000" dirty="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a:t>
            </a:r>
            <a:r>
              <a:rPr lang="en-US" altLang="ja-JP" sz="2000" dirty="0">
                <a:latin typeface="HGｺﾞｼｯｸE" pitchFamily="49" charset="-128"/>
                <a:ea typeface="HGｺﾞｼｯｸE" pitchFamily="49" charset="-128"/>
              </a:rPr>
              <a:t>Final Call for Papers: CST&amp; ECT </a:t>
            </a:r>
            <a:r>
              <a:rPr lang="en-US" altLang="ja-JP" sz="2000" dirty="0" err="1">
                <a:latin typeface="HGｺﾞｼｯｸE" pitchFamily="49" charset="-128"/>
                <a:ea typeface="HGｺﾞｼｯｸE" pitchFamily="49" charset="-128"/>
              </a:rPr>
              <a:t>Confs</a:t>
            </a:r>
            <a:r>
              <a:rPr lang="en-US" altLang="ja-JP" sz="2000" dirty="0">
                <a:latin typeface="HGｺﾞｼｯｸE" pitchFamily="49" charset="-128"/>
                <a:ea typeface="HGｺﾞｼｯｸE" pitchFamily="49" charset="-128"/>
              </a:rPr>
              <a:t>: Naples: Sept 2014</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・第</a:t>
            </a:r>
            <a:r>
              <a:rPr lang="en-US" altLang="ja-JP" sz="2000" dirty="0">
                <a:latin typeface="HGｺﾞｼｯｸE" pitchFamily="49" charset="-128"/>
                <a:ea typeface="HGｺﾞｼｯｸE" pitchFamily="49" charset="-128"/>
              </a:rPr>
              <a:t>63</a:t>
            </a:r>
            <a:r>
              <a:rPr lang="ja-JP" altLang="en-US" sz="2000" dirty="0">
                <a:latin typeface="HGｺﾞｼｯｸE" pitchFamily="49" charset="-128"/>
                <a:ea typeface="HGｺﾞｼｯｸE" pitchFamily="49" charset="-128"/>
              </a:rPr>
              <a:t>回理論応用力学講演会 「</a:t>
            </a:r>
            <a:r>
              <a:rPr lang="en-US" altLang="ja-JP" sz="2000" dirty="0">
                <a:latin typeface="HGｺﾞｼｯｸE" pitchFamily="49" charset="-128"/>
                <a:ea typeface="HGｺﾞｼｯｸE" pitchFamily="49" charset="-128"/>
              </a:rPr>
              <a:t>OS8 </a:t>
            </a:r>
            <a:r>
              <a:rPr lang="ja-JP" altLang="en-US" sz="2000" dirty="0">
                <a:latin typeface="HGｺﾞｼｯｸE" pitchFamily="49" charset="-128"/>
                <a:ea typeface="HGｺﾞｼｯｸE" pitchFamily="49" charset="-128"/>
              </a:rPr>
              <a:t>連成現象・複合現象のシミュレーショ」の</a:t>
            </a:r>
            <a:r>
              <a:rPr lang="ja-JP" altLang="en-US" sz="2000" dirty="0" smtClean="0">
                <a:latin typeface="HGｺﾞｼｯｸE" pitchFamily="49" charset="-128"/>
                <a:ea typeface="HGｺﾞｼｯｸE" pitchFamily="49" charset="-128"/>
              </a:rPr>
              <a:t>ご案内</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・学会事故調最終報告書付録の学会</a:t>
            </a:r>
            <a:r>
              <a:rPr lang="en-US" altLang="ja-JP" sz="2000" dirty="0">
                <a:latin typeface="HGｺﾞｼｯｸE" pitchFamily="49" charset="-128"/>
                <a:ea typeface="HGｺﾞｼｯｸE" pitchFamily="49" charset="-128"/>
              </a:rPr>
              <a:t>HP</a:t>
            </a:r>
            <a:r>
              <a:rPr lang="ja-JP" altLang="en-US" sz="2000" dirty="0">
                <a:latin typeface="HGｺﾞｼｯｸE" pitchFamily="49" charset="-128"/>
                <a:ea typeface="HGｺﾞｼｯｸE" pitchFamily="49" charset="-128"/>
              </a:rPr>
              <a:t>掲載のお知らせ</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smtClean="0">
                <a:latin typeface="HGｺﾞｼｯｸE" pitchFamily="49" charset="-128"/>
                <a:ea typeface="HGｺﾞｼｯｸE" pitchFamily="49" charset="-128"/>
              </a:rPr>
              <a:t>・</a:t>
            </a:r>
            <a:r>
              <a:rPr lang="en-US" altLang="ja-JP" sz="2000" dirty="0">
                <a:latin typeface="HGｺﾞｼｯｸE" pitchFamily="49" charset="-128"/>
                <a:ea typeface="HGｺﾞｼｯｸE" pitchFamily="49" charset="-128"/>
              </a:rPr>
              <a:t>【</a:t>
            </a:r>
            <a:r>
              <a:rPr lang="ja-JP" altLang="en-US" sz="2000" dirty="0">
                <a:latin typeface="HGｺﾞｼｯｸE" pitchFamily="49" charset="-128"/>
                <a:ea typeface="HGｺﾞｼｯｸE" pitchFamily="49" charset="-128"/>
              </a:rPr>
              <a:t>講演申込延長</a:t>
            </a:r>
            <a:r>
              <a:rPr lang="en-US" altLang="ja-JP" sz="2000" dirty="0">
                <a:latin typeface="HGｺﾞｼｯｸE" pitchFamily="49" charset="-128"/>
                <a:ea typeface="HGｺﾞｼｯｸE" pitchFamily="49" charset="-128"/>
              </a:rPr>
              <a:t>】 </a:t>
            </a:r>
            <a:r>
              <a:rPr lang="ja-JP" altLang="en-US" sz="2000" dirty="0">
                <a:latin typeface="HGｺﾞｼｯｸE" pitchFamily="49" charset="-128"/>
                <a:ea typeface="HGｺﾞｼｯｸE" pitchFamily="49" charset="-128"/>
              </a:rPr>
              <a:t>第</a:t>
            </a:r>
            <a:r>
              <a:rPr lang="en-US" altLang="ja-JP" sz="2000" dirty="0">
                <a:latin typeface="HGｺﾞｼｯｸE" pitchFamily="49" charset="-128"/>
                <a:ea typeface="HGｺﾞｼｯｸE" pitchFamily="49" charset="-128"/>
              </a:rPr>
              <a:t>63</a:t>
            </a:r>
            <a:r>
              <a:rPr lang="ja-JP" altLang="en-US" sz="2000" dirty="0">
                <a:latin typeface="HGｺﾞｼｯｸE" pitchFamily="49" charset="-128"/>
                <a:ea typeface="HGｺﾞｼｯｸE" pitchFamily="49" charset="-128"/>
              </a:rPr>
              <a:t>回理論応用力学講演会のご案内</a:t>
            </a:r>
            <a:endParaRPr lang="en-US" altLang="zh-TW"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・平成</a:t>
            </a:r>
            <a:r>
              <a:rPr lang="en-US" altLang="ja-JP" sz="2000" dirty="0">
                <a:latin typeface="HGｺﾞｼｯｸE" pitchFamily="49" charset="-128"/>
                <a:ea typeface="HGｺﾞｼｯｸE" pitchFamily="49" charset="-128"/>
              </a:rPr>
              <a:t>26</a:t>
            </a:r>
            <a:r>
              <a:rPr lang="ja-JP" altLang="en-US" sz="2000" dirty="0">
                <a:latin typeface="HGｺﾞｼｯｸE" pitchFamily="49" charset="-128"/>
                <a:ea typeface="HGｺﾞｼｯｸE" pitchFamily="49" charset="-128"/>
              </a:rPr>
              <a:t>年度部会長ご挨拶および運営委員の更新のお知らせ</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・第</a:t>
            </a:r>
            <a:r>
              <a:rPr lang="en-US" altLang="ja-JP" sz="2000" dirty="0">
                <a:latin typeface="HGｺﾞｼｯｸE" pitchFamily="49" charset="-128"/>
                <a:ea typeface="HGｺﾞｼｯｸE" pitchFamily="49" charset="-128"/>
              </a:rPr>
              <a:t>12</a:t>
            </a:r>
            <a:r>
              <a:rPr lang="ja-JP" altLang="en-US" sz="2000" dirty="0">
                <a:latin typeface="HGｺﾞｼｯｸE" pitchFamily="49" charset="-128"/>
                <a:ea typeface="HGｺﾞｼｯｸE" pitchFamily="49" charset="-128"/>
              </a:rPr>
              <a:t>回</a:t>
            </a:r>
            <a:r>
              <a:rPr lang="en-US" altLang="ja-JP" sz="2000" dirty="0" err="1">
                <a:latin typeface="HGｺﾞｼｯｸE" pitchFamily="49" charset="-128"/>
                <a:ea typeface="HGｺﾞｼｯｸE" pitchFamily="49" charset="-128"/>
              </a:rPr>
              <a:t>FrontISTR</a:t>
            </a:r>
            <a:r>
              <a:rPr lang="ja-JP" altLang="en-US" sz="2000" dirty="0">
                <a:latin typeface="HGｺﾞｼｯｸE" pitchFamily="49" charset="-128"/>
                <a:ea typeface="HGｺﾞｼｯｸE" pitchFamily="49" charset="-128"/>
              </a:rPr>
              <a:t>研究会</a:t>
            </a:r>
            <a:r>
              <a:rPr lang="en-US" altLang="ja-JP" sz="2000" dirty="0">
                <a:latin typeface="HGｺﾞｼｯｸE" pitchFamily="49" charset="-128"/>
                <a:ea typeface="HGｺﾞｼｯｸE" pitchFamily="49" charset="-128"/>
              </a:rPr>
              <a:t>(8/5)</a:t>
            </a:r>
            <a:r>
              <a:rPr lang="ja-JP" altLang="en-US" sz="2000" dirty="0">
                <a:latin typeface="HGｺﾞｼｯｸE" pitchFamily="49" charset="-128"/>
                <a:ea typeface="HGｺﾞｼｯｸE" pitchFamily="49" charset="-128"/>
              </a:rPr>
              <a:t>のご案内 </a:t>
            </a:r>
            <a:r>
              <a:rPr lang="en-US" altLang="ja-JP" sz="2000" dirty="0">
                <a:latin typeface="HGｺﾞｼｯｸE" pitchFamily="49" charset="-128"/>
                <a:ea typeface="HGｺﾞｼｯｸE" pitchFamily="49" charset="-128"/>
              </a:rPr>
              <a:t>AESJ</a:t>
            </a:r>
            <a:r>
              <a:rPr lang="ja-JP" altLang="en-US" sz="2000" dirty="0" smtClean="0">
                <a:latin typeface="HGｺﾞｼｯｸE" pitchFamily="49" charset="-128"/>
                <a:ea typeface="HGｺﾞｼｯｸE" pitchFamily="49" charset="-128"/>
              </a:rPr>
              <a:t> </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2000" dirty="0">
                <a:latin typeface="HGｺﾞｼｯｸE" pitchFamily="49" charset="-128"/>
                <a:ea typeface="HGｺﾞｼｯｸE" pitchFamily="49" charset="-128"/>
              </a:rPr>
              <a:t>・第２回若手交流フォーラム開催案内</a:t>
            </a:r>
            <a:endParaRPr lang="en-US" altLang="ja-JP" sz="20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endParaRPr lang="ja-JP" altLang="en-US" sz="16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r>
              <a:rPr lang="ja-JP" altLang="en-US" sz="1600" dirty="0" smtClean="0">
                <a:latin typeface="HGｺﾞｼｯｸE" pitchFamily="49" charset="-128"/>
                <a:ea typeface="HGｺﾞｼｯｸE" pitchFamily="49" charset="-128"/>
              </a:rPr>
              <a:t> </a:t>
            </a:r>
            <a:endParaRPr lang="en-US" altLang="ja-JP" sz="1600" dirty="0" smtClean="0">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None/>
              <a:defRPr/>
            </a:pPr>
            <a:endParaRPr lang="ja-JP" altLang="en-US" sz="2200" dirty="0">
              <a:latin typeface="HGｺﾞｼｯｸE" pitchFamily="49" charset="-128"/>
              <a:ea typeface="HGｺﾞｼｯｸE" pitchFamily="49" charset="-128"/>
            </a:endParaRPr>
          </a:p>
        </p:txBody>
      </p:sp>
    </p:spTree>
    <p:extLst>
      <p:ext uri="{BB962C8B-B14F-4D97-AF65-F5344CB8AC3E}">
        <p14:creationId xmlns:p14="http://schemas.microsoft.com/office/powerpoint/2010/main" val="151455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71438" y="225525"/>
            <a:ext cx="8964612" cy="936625"/>
          </a:xfrm>
        </p:spPr>
        <p:txBody>
          <a:bodyPr/>
          <a:lstStyle/>
          <a:p>
            <a:pPr eaLnBrk="1" hangingPunct="1"/>
            <a:r>
              <a:rPr lang="ja-JP" altLang="en-US" sz="3800" b="1" dirty="0" smtClean="0">
                <a:latin typeface="+mj-ea"/>
                <a:cs typeface="Arial" pitchFamily="34" charset="0"/>
              </a:rPr>
              <a:t>平成</a:t>
            </a:r>
            <a:r>
              <a:rPr lang="en-US" altLang="ja-JP" sz="3800" b="1" dirty="0" smtClean="0">
                <a:latin typeface="+mj-ea"/>
                <a:cs typeface="Arial" pitchFamily="34" charset="0"/>
              </a:rPr>
              <a:t>26</a:t>
            </a:r>
            <a:r>
              <a:rPr lang="ja-JP" altLang="en-US" sz="3800" b="1" dirty="0" smtClean="0">
                <a:latin typeface="+mj-ea"/>
                <a:cs typeface="Arial" pitchFamily="34" charset="0"/>
              </a:rPr>
              <a:t>年度計算科学技術部会　全体会議</a:t>
            </a:r>
          </a:p>
        </p:txBody>
      </p:sp>
      <p:sp>
        <p:nvSpPr>
          <p:cNvPr id="10243" name="Rectangle 3"/>
          <p:cNvSpPr>
            <a:spLocks noGrp="1" noChangeArrowheads="1"/>
          </p:cNvSpPr>
          <p:nvPr>
            <p:ph type="subTitle" idx="4294967295"/>
          </p:nvPr>
        </p:nvSpPr>
        <p:spPr>
          <a:xfrm>
            <a:off x="1371600" y="1017613"/>
            <a:ext cx="6400800" cy="649287"/>
          </a:xfrm>
        </p:spPr>
        <p:txBody>
          <a:bodyPr/>
          <a:lstStyle/>
          <a:p>
            <a:pPr marL="0" indent="0" algn="ctr" eaLnBrk="1" hangingPunct="1">
              <a:buFontTx/>
              <a:buNone/>
            </a:pPr>
            <a:r>
              <a:rPr lang="ja-JP" altLang="en-US" sz="2800" u="sng" dirty="0" smtClean="0">
                <a:effectLst>
                  <a:outerShdw blurRad="38100" dist="38100" dir="2700000" algn="tl">
                    <a:srgbClr val="C0C0C0"/>
                  </a:outerShdw>
                </a:effectLst>
              </a:rPr>
              <a:t>第</a:t>
            </a:r>
            <a:r>
              <a:rPr lang="en-US" altLang="ja-JP" sz="2800" u="sng" dirty="0" smtClean="0">
                <a:effectLst>
                  <a:outerShdw blurRad="38100" dist="38100" dir="2700000" algn="tl">
                    <a:srgbClr val="C0C0C0"/>
                  </a:outerShdw>
                </a:effectLst>
              </a:rPr>
              <a:t>16</a:t>
            </a:r>
            <a:r>
              <a:rPr lang="ja-JP" altLang="en-US" sz="2800" u="sng" dirty="0" smtClean="0">
                <a:effectLst>
                  <a:outerShdw blurRad="38100" dist="38100" dir="2700000" algn="tl">
                    <a:srgbClr val="C0C0C0"/>
                  </a:outerShdw>
                </a:effectLst>
              </a:rPr>
              <a:t>回議事次第　</a:t>
            </a:r>
            <a:endParaRPr lang="ja-JP" altLang="en-US" sz="2800" dirty="0" smtClean="0"/>
          </a:p>
        </p:txBody>
      </p:sp>
      <p:sp>
        <p:nvSpPr>
          <p:cNvPr id="7173" name="テキスト ボックス 7"/>
          <p:cNvSpPr txBox="1">
            <a:spLocks noChangeArrowheads="1"/>
          </p:cNvSpPr>
          <p:nvPr/>
        </p:nvSpPr>
        <p:spPr bwMode="auto">
          <a:xfrm>
            <a:off x="4860032" y="0"/>
            <a:ext cx="4224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dirty="0" smtClean="0"/>
              <a:t>京都大学</a:t>
            </a:r>
            <a:r>
              <a:rPr lang="en-US" altLang="ja-JP" dirty="0" smtClean="0"/>
              <a:t>2014</a:t>
            </a:r>
            <a:r>
              <a:rPr lang="ja-JP" altLang="en-US" dirty="0" smtClean="0"/>
              <a:t>年</a:t>
            </a:r>
            <a:r>
              <a:rPr lang="en-US" altLang="ja-JP" dirty="0"/>
              <a:t>9</a:t>
            </a:r>
            <a:r>
              <a:rPr lang="ja-JP" altLang="en-US" dirty="0" smtClean="0"/>
              <a:t>月</a:t>
            </a:r>
            <a:r>
              <a:rPr lang="en-US" altLang="ja-JP" dirty="0"/>
              <a:t>8</a:t>
            </a:r>
            <a:r>
              <a:rPr lang="ja-JP" altLang="en-US" dirty="0" smtClean="0"/>
              <a:t>日</a:t>
            </a:r>
            <a:r>
              <a:rPr lang="en-US" altLang="ja-JP" dirty="0" smtClean="0"/>
              <a:t>(</a:t>
            </a:r>
            <a:r>
              <a:rPr lang="ja-JP" altLang="en-US" dirty="0"/>
              <a:t>月</a:t>
            </a:r>
            <a:r>
              <a:rPr lang="en-US" altLang="ja-JP" dirty="0" smtClean="0"/>
              <a:t>) </a:t>
            </a:r>
            <a:r>
              <a:rPr lang="en-US" altLang="ja-JP" dirty="0"/>
              <a:t>12</a:t>
            </a:r>
            <a:r>
              <a:rPr lang="ja-JP" altLang="en-US" dirty="0" smtClean="0"/>
              <a:t>時～</a:t>
            </a:r>
            <a:r>
              <a:rPr lang="en-US" altLang="ja-JP" dirty="0" smtClean="0"/>
              <a:t>13</a:t>
            </a:r>
            <a:r>
              <a:rPr lang="ja-JP" altLang="en-US" dirty="0"/>
              <a:t>時</a:t>
            </a:r>
          </a:p>
        </p:txBody>
      </p:sp>
      <p:sp>
        <p:nvSpPr>
          <p:cNvPr id="7174"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D684BB1-7B54-4824-B132-C14D67C90D8C}" type="slidenum">
              <a:rPr lang="en-US" altLang="ja-JP" smtClean="0"/>
              <a:pPr eaLnBrk="1" hangingPunct="1"/>
              <a:t>2</a:t>
            </a:fld>
            <a:endParaRPr lang="en-US" altLang="ja-JP" smtClean="0"/>
          </a:p>
        </p:txBody>
      </p:sp>
      <p:graphicFrame>
        <p:nvGraphicFramePr>
          <p:cNvPr id="2" name="表 1"/>
          <p:cNvGraphicFramePr>
            <a:graphicFrameLocks noGrp="1"/>
          </p:cNvGraphicFramePr>
          <p:nvPr>
            <p:extLst>
              <p:ext uri="{D42A27DB-BD31-4B8C-83A1-F6EECF244321}">
                <p14:modId xmlns:p14="http://schemas.microsoft.com/office/powerpoint/2010/main" val="3043278571"/>
              </p:ext>
            </p:extLst>
          </p:nvPr>
        </p:nvGraphicFramePr>
        <p:xfrm>
          <a:off x="306694" y="1582316"/>
          <a:ext cx="8657793" cy="4632960"/>
        </p:xfrm>
        <a:graphic>
          <a:graphicData uri="http://schemas.openxmlformats.org/drawingml/2006/table">
            <a:tbl>
              <a:tblPr bandRow="1">
                <a:tableStyleId>{BDBED569-4797-4DF1-A0F4-6AAB3CD982D8}</a:tableStyleId>
              </a:tblPr>
              <a:tblGrid>
                <a:gridCol w="613613"/>
                <a:gridCol w="613613"/>
                <a:gridCol w="2822056"/>
                <a:gridCol w="2376264"/>
                <a:gridCol w="2232247"/>
              </a:tblGrid>
              <a:tr h="370840">
                <a:tc>
                  <a:txBody>
                    <a:bodyPr/>
                    <a:lstStyle/>
                    <a:p>
                      <a:r>
                        <a:rPr kumimoji="1" lang="en-US" altLang="ja-JP" sz="2400" dirty="0" smtClean="0"/>
                        <a:t>1.</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400" dirty="0" smtClean="0"/>
                        <a:t>部会長挨拶</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2800" dirty="0">
                        <a:latin typeface="+mn-ea"/>
                        <a:ea typeface="+mn-ea"/>
                      </a:endParaRPr>
                    </a:p>
                  </a:txBody>
                  <a:tcPr/>
                </a:tc>
                <a:tc hMerge="1">
                  <a:txBody>
                    <a:bodyPr/>
                    <a:lstStyle/>
                    <a:p>
                      <a:endParaRPr kumimoji="1" lang="ja-JP" altLang="en-US"/>
                    </a:p>
                  </a:txBody>
                  <a:tcPr/>
                </a:tc>
                <a:tc>
                  <a:txBody>
                    <a:bodyPr/>
                    <a:lstStyle/>
                    <a:p>
                      <a:r>
                        <a:rPr kumimoji="1" lang="ja-JP" altLang="en-US" sz="2400" dirty="0" smtClean="0">
                          <a:latin typeface="ＭＳ ゴシック" pitchFamily="49" charset="-128"/>
                          <a:ea typeface="ＭＳ ゴシック" pitchFamily="49" charset="-128"/>
                        </a:rPr>
                        <a:t>山本部会長</a:t>
                      </a:r>
                      <a:endParaRPr kumimoji="1" lang="ja-JP" altLang="en-US" sz="2400" dirty="0">
                        <a:latin typeface="ＭＳ ゴシック" pitchFamily="49" charset="-128"/>
                        <a:ea typeface="ＭＳ ゴシック"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kumimoji="1" lang="en-US" altLang="ja-JP" sz="2400" dirty="0" smtClean="0"/>
                        <a:t>2.</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400" dirty="0" smtClean="0"/>
                        <a:t>小委員会上期活動報告</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2800" dirty="0">
                        <a:latin typeface="+mn-ea"/>
                        <a:ea typeface="+mn-ea"/>
                      </a:endParaRPr>
                    </a:p>
                  </a:txBody>
                  <a:tcPr/>
                </a:tc>
                <a:tc hMerge="1">
                  <a:txBody>
                    <a:bodyPr/>
                    <a:lstStyle/>
                    <a:p>
                      <a:endParaRPr kumimoji="1" lang="ja-JP" altLang="en-US"/>
                    </a:p>
                  </a:txBody>
                  <a:tcPr/>
                </a:tc>
                <a:tc>
                  <a:txBody>
                    <a:bodyPr/>
                    <a:lstStyle/>
                    <a:p>
                      <a:endParaRPr kumimoji="1" lang="ja-JP" altLang="en-US" sz="2400" dirty="0">
                        <a:latin typeface="ＭＳ ゴシック" pitchFamily="49" charset="-128"/>
                        <a:ea typeface="ＭＳ ゴシック"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a.</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総務</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西田委員長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b.</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企画</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伊藤委員長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c.</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広報</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巽　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d.</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出版・編集</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町田委員長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e.</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経理</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秋葉委員長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a:lnSpc>
                          <a:spcPts val="2800"/>
                        </a:lnSpc>
                      </a:pP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en-US" altLang="ja-JP" sz="1800" dirty="0" smtClean="0"/>
                        <a:t>f.</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t>表彰</a:t>
                      </a:r>
                      <a:endParaRPr kumimoji="1" lang="ja-JP" altLang="en-US" sz="1800" dirty="0">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r>
                        <a:rPr kumimoji="1" lang="ja-JP" altLang="en-US" sz="1800" dirty="0" smtClean="0">
                          <a:latin typeface="ＭＳ ゴシック" pitchFamily="49" charset="-128"/>
                          <a:ea typeface="ＭＳ ゴシック" pitchFamily="49" charset="-128"/>
                        </a:rPr>
                        <a:t>山本委員長</a:t>
                      </a: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800"/>
                        </a:lnSpc>
                      </a:pPr>
                      <a:endParaRPr kumimoji="1" lang="ja-JP" altLang="en-US" sz="1800" dirty="0">
                        <a:latin typeface="ＭＳ ゴシック" pitchFamily="49" charset="-128"/>
                        <a:ea typeface="ＭＳ ゴシック"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r>
                        <a:rPr kumimoji="1" lang="en-US" altLang="ja-JP" sz="2400" dirty="0" smtClean="0"/>
                        <a:t>3.</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400" dirty="0" smtClean="0">
                          <a:latin typeface="+mn-lt"/>
                          <a:ea typeface="+mn-ea"/>
                        </a:rPr>
                        <a:t>告知等</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2800" dirty="0">
                        <a:latin typeface="+mn-ea"/>
                        <a:ea typeface="+mn-ea"/>
                      </a:endParaRPr>
                    </a:p>
                  </a:txBody>
                  <a:tcPr/>
                </a:tc>
                <a:tc hMerge="1">
                  <a:txBody>
                    <a:bodyPr/>
                    <a:lstStyle/>
                    <a:p>
                      <a:endParaRPr kumimoji="1" lang="ja-JP" altLang="en-US"/>
                    </a:p>
                  </a:txBody>
                  <a:tcPr/>
                </a:tc>
                <a:tc>
                  <a:txBody>
                    <a:bodyPr/>
                    <a:lstStyle/>
                    <a:p>
                      <a:endParaRPr kumimoji="1" lang="ja-JP" altLang="en-US" sz="2400" dirty="0">
                        <a:latin typeface="ＭＳ ゴシック" pitchFamily="49" charset="-128"/>
                        <a:ea typeface="ＭＳ ゴシック"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r>
                        <a:rPr kumimoji="1" lang="en-US" altLang="ja-JP" sz="2400" dirty="0" smtClean="0"/>
                        <a:t>4.</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kumimoji="1" lang="ja-JP" altLang="en-US" sz="2400" dirty="0" smtClean="0">
                          <a:latin typeface="+mn-ea"/>
                          <a:ea typeface="+mn-ea"/>
                        </a:rPr>
                        <a:t>その他</a:t>
                      </a:r>
                      <a:endParaRPr kumimoji="1" lang="ja-JP" altLang="en-US" sz="2400" dirty="0">
                        <a:latin typeface="+mn-ea"/>
                        <a:ea typeface="+mn-e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2800" dirty="0">
                        <a:latin typeface="+mn-ea"/>
                        <a:ea typeface="+mn-ea"/>
                      </a:endParaRPr>
                    </a:p>
                  </a:txBody>
                  <a:tcPr/>
                </a:tc>
                <a:tc hMerge="1">
                  <a:txBody>
                    <a:bodyPr/>
                    <a:lstStyle/>
                    <a:p>
                      <a:endParaRPr kumimoji="1" lang="ja-JP" altLang="en-US"/>
                    </a:p>
                  </a:txBody>
                  <a:tcPr/>
                </a:tc>
                <a:tc>
                  <a:txBody>
                    <a:bodyPr/>
                    <a:lstStyle/>
                    <a:p>
                      <a:endParaRPr kumimoji="1" lang="ja-JP" altLang="en-US" sz="2400" dirty="0">
                        <a:latin typeface="ＭＳ ゴシック" pitchFamily="49" charset="-128"/>
                        <a:ea typeface="ＭＳ ゴシック"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4869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a:t>【</a:t>
            </a:r>
            <a:r>
              <a:rPr lang="ja-JP" altLang="en-US" sz="4400" dirty="0"/>
              <a:t>広報小委員会</a:t>
            </a:r>
            <a:r>
              <a:rPr lang="en-US" altLang="ja-JP" sz="4400" dirty="0"/>
              <a:t>】</a:t>
            </a:r>
            <a:r>
              <a:rPr lang="ja-JP" altLang="en-US" sz="4400" dirty="0" smtClean="0"/>
              <a:t>（</a:t>
            </a:r>
            <a:r>
              <a:rPr lang="en-US" altLang="ja-JP" sz="4400" dirty="0" smtClean="0"/>
              <a:t>4/4</a:t>
            </a:r>
            <a:r>
              <a:rPr lang="ja-JP" altLang="en-US" sz="4400" dirty="0" smtClean="0"/>
              <a:t>）</a:t>
            </a:r>
            <a:endParaRPr lang="ja-JP" altLang="en-US" sz="4400" dirty="0"/>
          </a:p>
        </p:txBody>
      </p:sp>
      <p:sp>
        <p:nvSpPr>
          <p:cNvPr id="5123" name="Rectangle 3"/>
          <p:cNvSpPr>
            <a:spLocks noChangeArrowheads="1"/>
          </p:cNvSpPr>
          <p:nvPr/>
        </p:nvSpPr>
        <p:spPr bwMode="auto">
          <a:xfrm>
            <a:off x="395288" y="1412875"/>
            <a:ext cx="853281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ja-JP" altLang="en-US" sz="3000" b="1" dirty="0">
                <a:solidFill>
                  <a:srgbClr val="333399"/>
                </a:solidFill>
                <a:latin typeface="HGｺﾞｼｯｸE" pitchFamily="49" charset="-128"/>
                <a:ea typeface="HGｺﾞｼｯｸE" pitchFamily="49" charset="-128"/>
              </a:rPr>
              <a:t>今後の活動予定</a:t>
            </a:r>
            <a:endParaRPr lang="ja-JP" altLang="en-US" sz="3000" dirty="0">
              <a:solidFill>
                <a:srgbClr val="333399"/>
              </a:solidFill>
              <a:latin typeface="HGｺﾞｼｯｸE" pitchFamily="49" charset="-128"/>
              <a:ea typeface="HGｺﾞｼｯｸE" pitchFamily="49" charset="-128"/>
            </a:endParaRPr>
          </a:p>
          <a:p>
            <a:pPr marL="444500" lvl="1" indent="-258763">
              <a:spcBef>
                <a:spcPct val="20000"/>
              </a:spcBef>
              <a:buSzPct val="85000"/>
              <a:buFont typeface="Wingdings" pitchFamily="2" charset="2"/>
              <a:buChar char="n"/>
            </a:pPr>
            <a:r>
              <a:rPr lang="en-US" altLang="ja-JP" sz="2600" dirty="0">
                <a:latin typeface="HGｺﾞｼｯｸE" pitchFamily="49" charset="-128"/>
                <a:ea typeface="HGｺﾞｼｯｸE" pitchFamily="49" charset="-128"/>
              </a:rPr>
              <a:t>WEB</a:t>
            </a:r>
            <a:r>
              <a:rPr lang="ja-JP" altLang="en-US" sz="2600" dirty="0">
                <a:latin typeface="HGｺﾞｼｯｸE" pitchFamily="49" charset="-128"/>
                <a:ea typeface="HGｺﾞｼｯｸE" pitchFamily="49" charset="-128"/>
              </a:rPr>
              <a:t>サイト</a:t>
            </a:r>
            <a:r>
              <a:rPr lang="en-US" altLang="ja-JP" sz="2600" dirty="0">
                <a:latin typeface="HGｺﾞｼｯｸE" pitchFamily="49" charset="-128"/>
                <a:ea typeface="HGｺﾞｼｯｸE" pitchFamily="49" charset="-128"/>
              </a:rPr>
              <a:t>/ML</a:t>
            </a:r>
            <a:r>
              <a:rPr lang="ja-JP" altLang="en-US" sz="2600" dirty="0">
                <a:latin typeface="HGｺﾞｼｯｸE" pitchFamily="49" charset="-128"/>
                <a:ea typeface="HGｺﾞｼｯｸE" pitchFamily="49" charset="-128"/>
              </a:rPr>
              <a:t>を活用したタイムリーな情報発信</a:t>
            </a:r>
          </a:p>
          <a:p>
            <a:pPr marL="444500" lvl="1" indent="-258763">
              <a:spcBef>
                <a:spcPct val="20000"/>
              </a:spcBef>
              <a:buSzPct val="85000"/>
              <a:buFont typeface="Wingdings" pitchFamily="2" charset="2"/>
              <a:buNone/>
            </a:pPr>
            <a:r>
              <a:rPr lang="ja-JP" altLang="en-US" sz="2600" dirty="0">
                <a:latin typeface="HGｺﾞｼｯｸE" pitchFamily="49" charset="-128"/>
                <a:ea typeface="HGｺﾞｼｯｸE" pitchFamily="49" charset="-128"/>
              </a:rPr>
              <a:t>　・ニュースレター、委員会報告、国際会議案内</a:t>
            </a:r>
            <a:endParaRPr lang="en-US" altLang="ja-JP" sz="2600" dirty="0">
              <a:latin typeface="HGｺﾞｼｯｸE" pitchFamily="49" charset="-128"/>
              <a:ea typeface="HGｺﾞｼｯｸE" pitchFamily="49" charset="-128"/>
            </a:endParaRPr>
          </a:p>
          <a:p>
            <a:pPr marL="444500" lvl="1" indent="-258763">
              <a:spcBef>
                <a:spcPct val="20000"/>
              </a:spcBef>
              <a:buSzPct val="85000"/>
              <a:buFont typeface="Wingdings" pitchFamily="2" charset="2"/>
              <a:buNone/>
            </a:pPr>
            <a:r>
              <a:rPr lang="en-US" altLang="ja-JP" sz="2600" dirty="0">
                <a:latin typeface="HGｺﾞｼｯｸE" pitchFamily="49" charset="-128"/>
                <a:ea typeface="HGｺﾞｼｯｸE" pitchFamily="49" charset="-128"/>
              </a:rPr>
              <a:t>  </a:t>
            </a:r>
            <a:r>
              <a:rPr lang="ja-JP" altLang="en-US" sz="2600" dirty="0">
                <a:latin typeface="HGｺﾞｼｯｸE" pitchFamily="49" charset="-128"/>
                <a:ea typeface="HGｺﾞｼｯｸE" pitchFamily="49" charset="-128"/>
              </a:rPr>
              <a:t>・企画セッション報告</a:t>
            </a:r>
          </a:p>
          <a:p>
            <a:pPr marL="444500" lvl="1" indent="-258763">
              <a:spcBef>
                <a:spcPct val="20000"/>
              </a:spcBef>
              <a:buSzPct val="85000"/>
              <a:buFont typeface="Wingdings" pitchFamily="2" charset="2"/>
              <a:buNone/>
            </a:pPr>
            <a:r>
              <a:rPr lang="ja-JP" altLang="en-US" sz="2600" dirty="0">
                <a:latin typeface="HGｺﾞｼｯｸE" pitchFamily="49" charset="-128"/>
                <a:ea typeface="HGｺﾞｼｯｸE" pitchFamily="49" charset="-128"/>
              </a:rPr>
              <a:t>　・ＷＧ活動報告</a:t>
            </a:r>
          </a:p>
          <a:p>
            <a:pPr marL="444500" lvl="1" indent="-258763">
              <a:spcBef>
                <a:spcPct val="20000"/>
              </a:spcBef>
              <a:buSzPct val="85000"/>
              <a:buFont typeface="Wingdings" pitchFamily="2" charset="2"/>
              <a:buNone/>
            </a:pPr>
            <a:r>
              <a:rPr lang="ja-JP" altLang="en-US" sz="2600" dirty="0">
                <a:latin typeface="HGｺﾞｼｯｸE" pitchFamily="49" charset="-128"/>
                <a:ea typeface="HGｺﾞｼｯｸE" pitchFamily="49" charset="-128"/>
              </a:rPr>
              <a:t>  ・</a:t>
            </a:r>
            <a:r>
              <a:rPr lang="ja-JP" altLang="en-US" sz="2500" dirty="0">
                <a:latin typeface="HGｺﾞｼｯｸE" pitchFamily="49" charset="-128"/>
                <a:ea typeface="HGｺﾞｼｯｸE" pitchFamily="49" charset="-128"/>
              </a:rPr>
              <a:t>部会</a:t>
            </a:r>
            <a:r>
              <a:rPr lang="ja-JP" altLang="en-US" sz="2600" dirty="0">
                <a:latin typeface="HGｺﾞｼｯｸE" pitchFamily="49" charset="-128"/>
                <a:ea typeface="HGｺﾞｼｯｸE" pitchFamily="49" charset="-128"/>
              </a:rPr>
              <a:t>賞の告知および募集案内</a:t>
            </a:r>
          </a:p>
          <a:p>
            <a:pPr marL="444500" lvl="1" indent="-258763">
              <a:spcBef>
                <a:spcPct val="20000"/>
              </a:spcBef>
              <a:buSzPct val="85000"/>
              <a:buFont typeface="Wingdings" pitchFamily="2" charset="2"/>
              <a:buNone/>
            </a:pPr>
            <a:r>
              <a:rPr lang="ja-JP" altLang="en-US" sz="2600" dirty="0">
                <a:latin typeface="HGｺﾞｼｯｸE" pitchFamily="49" charset="-128"/>
                <a:ea typeface="HGｺﾞｼｯｸE" pitchFamily="49" charset="-128"/>
              </a:rPr>
              <a:t>　・英語コンテンツの充実</a:t>
            </a:r>
          </a:p>
          <a:p>
            <a:pPr marL="444500" lvl="1" indent="-258763">
              <a:spcBef>
                <a:spcPct val="20000"/>
              </a:spcBef>
              <a:buSzPct val="85000"/>
              <a:buFont typeface="Wingdings" pitchFamily="2" charset="2"/>
              <a:buNone/>
            </a:pPr>
            <a:endParaRPr lang="en-US" altLang="ja-JP" sz="2600" dirty="0">
              <a:latin typeface="HGｺﾞｼｯｸE" pitchFamily="49" charset="-128"/>
              <a:ea typeface="HGｺﾞｼｯｸE" pitchFamily="49" charset="-128"/>
            </a:endParaRPr>
          </a:p>
        </p:txBody>
      </p:sp>
    </p:spTree>
    <p:extLst>
      <p:ext uri="{BB962C8B-B14F-4D97-AF65-F5344CB8AC3E}">
        <p14:creationId xmlns:p14="http://schemas.microsoft.com/office/powerpoint/2010/main" val="13180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smtClean="0"/>
              <a:t>【</a:t>
            </a:r>
            <a:r>
              <a:rPr lang="ja-JP" altLang="en-US" sz="4400" dirty="0" smtClean="0"/>
              <a:t>経理小委員会</a:t>
            </a:r>
            <a:r>
              <a:rPr lang="en-US" altLang="ja-JP" sz="4400" dirty="0"/>
              <a:t>】</a:t>
            </a:r>
            <a:r>
              <a:rPr lang="ja-JP" altLang="en-US" sz="4400" dirty="0"/>
              <a:t>（</a:t>
            </a:r>
            <a:r>
              <a:rPr lang="en-US" altLang="ja-JP" sz="4400" dirty="0" smtClean="0"/>
              <a:t>1/2</a:t>
            </a:r>
            <a:r>
              <a:rPr lang="ja-JP" altLang="en-US" sz="4400" dirty="0" smtClean="0"/>
              <a:t>）</a:t>
            </a:r>
            <a:endParaRPr lang="ja-JP" altLang="en-US" sz="4400" dirty="0"/>
          </a:p>
        </p:txBody>
      </p:sp>
      <p:sp>
        <p:nvSpPr>
          <p:cNvPr id="2051" name="Rectangle 3"/>
          <p:cNvSpPr>
            <a:spLocks noChangeArrowheads="1"/>
          </p:cNvSpPr>
          <p:nvPr/>
        </p:nvSpPr>
        <p:spPr bwMode="auto">
          <a:xfrm>
            <a:off x="395288" y="1341438"/>
            <a:ext cx="79216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Font typeface="Wingdings" panose="05000000000000000000" pitchFamily="2" charset="2"/>
              <a:buChar char="n"/>
            </a:pPr>
            <a:r>
              <a:rPr lang="ja-JP" altLang="en-US" sz="3000" b="1" dirty="0">
                <a:solidFill>
                  <a:srgbClr val="333399"/>
                </a:solidFill>
                <a:latin typeface="HGｺﾞｼｯｸE" pitchFamily="49" charset="-128"/>
                <a:ea typeface="HGｺﾞｼｯｸE" pitchFamily="49" charset="-128"/>
              </a:rPr>
              <a:t>メンバー</a:t>
            </a:r>
          </a:p>
          <a:p>
            <a:pPr>
              <a:lnSpc>
                <a:spcPct val="90000"/>
              </a:lnSpc>
              <a:spcBef>
                <a:spcPct val="20000"/>
              </a:spcBef>
            </a:pPr>
            <a:endParaRPr lang="ja-JP" altLang="en-US" sz="3000" b="1" dirty="0">
              <a:solidFill>
                <a:schemeClr val="accent2"/>
              </a:solidFill>
              <a:latin typeface="HGｺﾞｼｯｸE" pitchFamily="49" charset="-128"/>
              <a:ea typeface="HGｺﾞｼｯｸE" pitchFamily="49" charset="-128"/>
            </a:endParaRPr>
          </a:p>
          <a:p>
            <a:pPr marL="444500" lvl="1" indent="-258763">
              <a:lnSpc>
                <a:spcPct val="90000"/>
              </a:lnSpc>
              <a:spcBef>
                <a:spcPct val="20000"/>
              </a:spcBef>
              <a:buSzPct val="85000"/>
              <a:buFont typeface="Wingdings" pitchFamily="2" charset="2"/>
              <a:buChar char="n"/>
            </a:pPr>
            <a:r>
              <a:rPr lang="ja-JP" altLang="en-US" sz="2600" dirty="0" smtClean="0">
                <a:latin typeface="HGｺﾞｼｯｸE" pitchFamily="49" charset="-128"/>
                <a:ea typeface="HGｺﾞｼｯｸE" pitchFamily="49" charset="-128"/>
              </a:rPr>
              <a:t>秋葉</a:t>
            </a:r>
            <a:r>
              <a:rPr lang="ja-JP" altLang="en-US" sz="2600" dirty="0">
                <a:latin typeface="HGｺﾞｼｯｸE" pitchFamily="49" charset="-128"/>
                <a:ea typeface="HGｺﾞｼｯｸE" pitchFamily="49" charset="-128"/>
              </a:rPr>
              <a:t>　</a:t>
            </a:r>
            <a:r>
              <a:rPr lang="ja-JP" altLang="en-US" sz="2600" dirty="0" smtClean="0">
                <a:latin typeface="HGｺﾞｼｯｸE" pitchFamily="49" charset="-128"/>
                <a:ea typeface="HGｺﾞｼｯｸE" pitchFamily="49" charset="-128"/>
              </a:rPr>
              <a:t>博（アライドエンジニアリング）</a:t>
            </a:r>
            <a:r>
              <a:rPr lang="ja-JP" altLang="en-US" sz="2600" dirty="0">
                <a:latin typeface="HGｺﾞｼｯｸE" pitchFamily="49" charset="-128"/>
                <a:ea typeface="HGｺﾞｼｯｸE" pitchFamily="49" charset="-128"/>
              </a:rPr>
              <a:t>：</a:t>
            </a:r>
            <a:r>
              <a:rPr lang="ja-JP" altLang="en-US" sz="2600" dirty="0" smtClean="0">
                <a:latin typeface="HGｺﾞｼｯｸE" pitchFamily="49" charset="-128"/>
                <a:ea typeface="HGｺﾞｼｯｸE" pitchFamily="49" charset="-128"/>
              </a:rPr>
              <a:t>委員長</a:t>
            </a:r>
            <a:endParaRPr lang="ja-JP" altLang="en-US" sz="2600" dirty="0">
              <a:latin typeface="HGｺﾞｼｯｸE" pitchFamily="49" charset="-128"/>
              <a:ea typeface="HGｺﾞｼｯｸE" pitchFamily="49" charset="-128"/>
            </a:endParaRPr>
          </a:p>
        </p:txBody>
      </p:sp>
    </p:spTree>
    <p:extLst>
      <p:ext uri="{BB962C8B-B14F-4D97-AF65-F5344CB8AC3E}">
        <p14:creationId xmlns:p14="http://schemas.microsoft.com/office/powerpoint/2010/main" val="3461788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dirty="0" smtClean="0"/>
              <a:t>【</a:t>
            </a:r>
            <a:r>
              <a:rPr lang="ja-JP" altLang="en-US" sz="4400" dirty="0" smtClean="0"/>
              <a:t>経理小委員会</a:t>
            </a:r>
            <a:r>
              <a:rPr lang="en-US" altLang="ja-JP" sz="4400" dirty="0"/>
              <a:t>】</a:t>
            </a:r>
            <a:r>
              <a:rPr lang="ja-JP" altLang="en-US" sz="4400" dirty="0" smtClean="0"/>
              <a:t>（</a:t>
            </a:r>
            <a:r>
              <a:rPr lang="en-US" altLang="ja-JP" sz="4400" dirty="0" smtClean="0"/>
              <a:t>2/2</a:t>
            </a:r>
            <a:r>
              <a:rPr lang="ja-JP" altLang="en-US" sz="4400" dirty="0" smtClean="0"/>
              <a:t>）</a:t>
            </a:r>
            <a:endParaRPr lang="ja-JP" altLang="en-US" sz="4400" dirty="0"/>
          </a:p>
        </p:txBody>
      </p:sp>
      <p:sp>
        <p:nvSpPr>
          <p:cNvPr id="8" name="Rectangle 3"/>
          <p:cNvSpPr txBox="1">
            <a:spLocks noChangeArrowheads="1"/>
          </p:cNvSpPr>
          <p:nvPr/>
        </p:nvSpPr>
        <p:spPr>
          <a:xfrm>
            <a:off x="2267744" y="1268090"/>
            <a:ext cx="4608512" cy="504726"/>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3400" indent="-533400">
              <a:buFontTx/>
              <a:buNone/>
            </a:pPr>
            <a:r>
              <a:rPr lang="ja-JP" altLang="en-US" sz="2600" dirty="0">
                <a:latin typeface="ＭＳ Ｐゴシック" panose="020B0600070205080204" pitchFamily="50" charset="-128"/>
                <a:ea typeface="ＭＳ Ｐゴシック" panose="020B0600070205080204" pitchFamily="50" charset="-128"/>
                <a:cs typeface="Arial" panose="020B0604020202020204" pitchFamily="34" charset="0"/>
              </a:rPr>
              <a:t>平成</a:t>
            </a:r>
            <a:r>
              <a:rPr lang="en-US" altLang="ja-JP" sz="260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2600" dirty="0">
                <a:latin typeface="ＭＳ Ｐゴシック" panose="020B0600070205080204" pitchFamily="50" charset="-128"/>
                <a:ea typeface="ＭＳ Ｐゴシック" panose="020B0600070205080204" pitchFamily="50" charset="-128"/>
                <a:cs typeface="Arial" panose="020B0604020202020204" pitchFamily="34" charset="0"/>
              </a:rPr>
              <a:t>年度</a:t>
            </a:r>
            <a:r>
              <a:rPr lang="en-US" altLang="ja-JP" sz="2600" dirty="0">
                <a:latin typeface="ＭＳ Ｐゴシック" panose="020B0600070205080204" pitchFamily="50" charset="-128"/>
                <a:ea typeface="ＭＳ Ｐゴシック" panose="020B0600070205080204" pitchFamily="50" charset="-128"/>
                <a:cs typeface="Arial" panose="020B0604020202020204" pitchFamily="34" charset="0"/>
              </a:rPr>
              <a:t>9</a:t>
            </a:r>
            <a:r>
              <a:rPr lang="ja-JP" altLang="en-US" sz="26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2600" dirty="0">
                <a:latin typeface="ＭＳ Ｐゴシック" panose="020B0600070205080204" pitchFamily="50" charset="-128"/>
                <a:ea typeface="ＭＳ Ｐゴシック" panose="020B0600070205080204" pitchFamily="50" charset="-128"/>
                <a:cs typeface="Arial" panose="020B0604020202020204" pitchFamily="34" charset="0"/>
              </a:rPr>
              <a:t>8</a:t>
            </a:r>
            <a:r>
              <a:rPr lang="ja-JP" altLang="en-US" sz="2600" dirty="0">
                <a:latin typeface="ＭＳ Ｐゴシック" panose="020B0600070205080204" pitchFamily="50" charset="-128"/>
                <a:ea typeface="ＭＳ Ｐゴシック" panose="020B0600070205080204" pitchFamily="50" charset="-128"/>
                <a:cs typeface="Arial" panose="020B0604020202020204" pitchFamily="34" charset="0"/>
              </a:rPr>
              <a:t>日現在</a:t>
            </a:r>
            <a:r>
              <a:rPr lang="en-US" altLang="ja-JP" sz="2600" dirty="0">
                <a:latin typeface="ＭＳ Ｐゴシック" panose="020B0600070205080204" pitchFamily="50" charset="-128"/>
                <a:ea typeface="ＭＳ Ｐゴシック" panose="020B0600070205080204" pitchFamily="50" charset="-128"/>
                <a:cs typeface="Arial" panose="020B0604020202020204" pitchFamily="34" charset="0"/>
              </a:rPr>
              <a:t>9</a:t>
            </a:r>
            <a:r>
              <a:rPr lang="ja-JP" altLang="en-US" sz="2600" dirty="0">
                <a:latin typeface="ＭＳ Ｐゴシック" panose="020B0600070205080204" pitchFamily="50" charset="-128"/>
                <a:ea typeface="ＭＳ Ｐゴシック" panose="020B0600070205080204" pitchFamily="50" charset="-128"/>
                <a:cs typeface="Arial" panose="020B0604020202020204" pitchFamily="34" charset="0"/>
              </a:rPr>
              <a:t>月末収支見込</a:t>
            </a:r>
            <a:endParaRPr lang="en-US" altLang="ja-JP" sz="2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F3447509-4EDF-418E-8745-D6133B74C434}" type="slidenum">
              <a:rPr kumimoji="1" lang="ja-JP" altLang="en-US" smtClean="0"/>
              <a:t>22</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073633560"/>
              </p:ext>
            </p:extLst>
          </p:nvPr>
        </p:nvGraphicFramePr>
        <p:xfrm>
          <a:off x="467544" y="1916832"/>
          <a:ext cx="8280919" cy="4176464"/>
        </p:xfrm>
        <a:graphic>
          <a:graphicData uri="http://schemas.openxmlformats.org/drawingml/2006/table">
            <a:tbl>
              <a:tblPr/>
              <a:tblGrid>
                <a:gridCol w="2258806"/>
                <a:gridCol w="2007371"/>
                <a:gridCol w="2007371"/>
                <a:gridCol w="2007371"/>
              </a:tblGrid>
              <a:tr h="338337">
                <a:tc>
                  <a:txBody>
                    <a:bodyPr/>
                    <a:lstStyle/>
                    <a:p>
                      <a:pPr algn="ctr" fontAlgn="ctr"/>
                      <a:r>
                        <a:rPr lang="ja-JP" altLang="en-US" sz="2000" b="0" i="0" u="none" strike="noStrike" dirty="0">
                          <a:solidFill>
                            <a:srgbClr val="000000"/>
                          </a:solidFill>
                          <a:effectLst/>
                          <a:latin typeface="+mn-ea"/>
                          <a:ea typeface="+mn-ea"/>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H26</a:t>
                      </a: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年度予算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H26</a:t>
                      </a: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月末見込</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差引</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前年度繰越金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317,462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317,462</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smtClean="0">
                          <a:solidFill>
                            <a:srgbClr val="000000"/>
                          </a:solidFill>
                          <a:effectLst/>
                          <a:latin typeface="ＭＳ Ｐゴシック"/>
                        </a:rPr>
                        <a:t>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収入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部会配布金</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167,000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167,000</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smtClean="0">
                          <a:solidFill>
                            <a:srgbClr val="000000"/>
                          </a:solidFill>
                          <a:effectLst/>
                          <a:latin typeface="ＭＳ Ｐゴシック"/>
                        </a:rPr>
                        <a:t>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収入計</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167,000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167,000</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smtClean="0">
                          <a:solidFill>
                            <a:srgbClr val="000000"/>
                          </a:solidFill>
                          <a:effectLst/>
                          <a:latin typeface="ＭＳ Ｐゴシック"/>
                        </a:rPr>
                        <a:t>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2000" b="0"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42">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通信運搬費</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5,000</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15,000</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67442">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消耗品</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26,000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7442">
                <a:tc>
                  <a:txBody>
                    <a:bodyPr/>
                    <a:lstStyle/>
                    <a:p>
                      <a:pPr algn="l" fontAlgn="ct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一般外注費</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56,000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7442">
                <a:tc>
                  <a:txBody>
                    <a:bodyPr/>
                    <a:lstStyle/>
                    <a:p>
                      <a:pPr algn="l" fontAlgn="ct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謝金・旅費</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a:rPr>
                        <a:t>143,000</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smtClean="0">
                          <a:solidFill>
                            <a:srgbClr val="000000"/>
                          </a:solidFill>
                          <a:effectLst/>
                          <a:latin typeface="ＭＳ Ｐゴシック"/>
                        </a:rPr>
                        <a:t>△</a:t>
                      </a:r>
                      <a:r>
                        <a:rPr lang="en-US" altLang="ja-JP" sz="2000" b="0" i="0" u="none" strike="noStrike" dirty="0" smtClean="0">
                          <a:solidFill>
                            <a:srgbClr val="000000"/>
                          </a:solidFill>
                          <a:effectLst/>
                          <a:latin typeface="ＭＳ Ｐゴシック"/>
                        </a:rPr>
                        <a:t>83,000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支出計</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162,000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a:rPr>
                        <a:t>148,000</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smtClean="0">
                          <a:solidFill>
                            <a:srgbClr val="000000"/>
                          </a:solidFill>
                          <a:effectLst/>
                          <a:latin typeface="ＭＳ Ｐゴシック"/>
                        </a:rPr>
                        <a:t>14,000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37">
                <a:tc>
                  <a:txBody>
                    <a:bodyPr/>
                    <a:lstStyle/>
                    <a:p>
                      <a:pPr algn="l"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本部返納額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000" b="0" i="0" u="none" strike="noStrike" dirty="0">
                          <a:solidFill>
                            <a:srgbClr val="000000"/>
                          </a:solidFill>
                          <a:effectLst/>
                          <a:latin typeface="ＭＳ Ｐゴシック"/>
                        </a:rPr>
                        <a:t>　</a:t>
                      </a:r>
                      <a:r>
                        <a:rPr lang="en-US" altLang="ja-JP" sz="2000" b="0" i="0" u="none" strike="noStrike" dirty="0" smtClean="0">
                          <a:solidFill>
                            <a:srgbClr val="000000"/>
                          </a:solidFill>
                          <a:effectLst/>
                          <a:latin typeface="ＭＳ Ｐゴシック"/>
                        </a:rPr>
                        <a:t>5,000</a:t>
                      </a:r>
                      <a:endParaRPr lang="ja-JP" altLang="en-US" sz="20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dirty="0" smtClean="0">
                          <a:solidFill>
                            <a:srgbClr val="000000"/>
                          </a:solidFill>
                          <a:effectLst/>
                          <a:latin typeface="ＭＳ Ｐゴシック"/>
                        </a:rPr>
                        <a:t>0</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28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457200" y="2357438"/>
            <a:ext cx="8229600" cy="1143000"/>
          </a:xfrm>
          <a:noFill/>
        </p:spPr>
        <p:txBody>
          <a:bodyPr/>
          <a:lstStyle/>
          <a:p>
            <a:r>
              <a:rPr lang="en-US" altLang="ja-JP" dirty="0"/>
              <a:t>3</a:t>
            </a:r>
            <a:r>
              <a:rPr lang="en-US" altLang="ja-JP" dirty="0" smtClean="0"/>
              <a:t>. </a:t>
            </a:r>
            <a:r>
              <a:rPr lang="ja-JP" altLang="en-US" dirty="0" smtClean="0"/>
              <a:t>告知等</a:t>
            </a:r>
          </a:p>
        </p:txBody>
      </p:sp>
      <p:sp>
        <p:nvSpPr>
          <p:cNvPr id="224259" name="スライド番号プレースホルダ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4ADE7F90-19B9-4BB0-B605-3C88E4351FFA}" type="slidenum">
              <a:rPr lang="en-US" altLang="ja-JP" sz="1400"/>
              <a:pPr algn="r" eaLnBrk="1" hangingPunct="1"/>
              <a:t>23</a:t>
            </a:fld>
            <a:endParaRPr lang="en-US" altLang="ja-JP" sz="1400" dirty="0"/>
          </a:p>
        </p:txBody>
      </p:sp>
    </p:spTree>
    <p:extLst>
      <p:ext uri="{BB962C8B-B14F-4D97-AF65-F5344CB8AC3E}">
        <p14:creationId xmlns:p14="http://schemas.microsoft.com/office/powerpoint/2010/main" val="423352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a:t>計算</a:t>
            </a:r>
            <a:r>
              <a:rPr lang="ja-JP" altLang="en-US" dirty="0" smtClean="0"/>
              <a:t>科学技術部会セッション</a:t>
            </a:r>
            <a:r>
              <a:rPr lang="en-US" altLang="ja-JP" dirty="0" smtClean="0"/>
              <a:t>】</a:t>
            </a:r>
          </a:p>
        </p:txBody>
      </p:sp>
      <p:sp>
        <p:nvSpPr>
          <p:cNvPr id="155652"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2E04ADF-FF09-4FFB-A52B-6F57792807FF}" type="slidenum">
              <a:rPr lang="en-US" altLang="ja-JP" sz="1400"/>
              <a:pPr algn="r" eaLnBrk="1" hangingPunct="1"/>
              <a:t>24</a:t>
            </a:fld>
            <a:endParaRPr lang="en-US" altLang="ja-JP" sz="1400"/>
          </a:p>
        </p:txBody>
      </p:sp>
      <p:sp>
        <p:nvSpPr>
          <p:cNvPr id="2" name="テキスト ボックス 1"/>
          <p:cNvSpPr txBox="1"/>
          <p:nvPr/>
        </p:nvSpPr>
        <p:spPr>
          <a:xfrm>
            <a:off x="611560" y="1340768"/>
            <a:ext cx="5544616" cy="830997"/>
          </a:xfrm>
          <a:prstGeom prst="rect">
            <a:avLst/>
          </a:prstGeom>
          <a:noFill/>
        </p:spPr>
        <p:txBody>
          <a:bodyPr wrap="square" rtlCol="0">
            <a:spAutoFit/>
          </a:bodyPr>
          <a:lstStyle/>
          <a:p>
            <a:r>
              <a:rPr kumimoji="1" lang="en-US" altLang="ja-JP" sz="2400" dirty="0" smtClean="0">
                <a:solidFill>
                  <a:srgbClr val="333399"/>
                </a:solidFill>
              </a:rPr>
              <a:t>【</a:t>
            </a:r>
            <a:r>
              <a:rPr kumimoji="1" lang="ja-JP" altLang="en-US" sz="2400" dirty="0" smtClean="0">
                <a:solidFill>
                  <a:srgbClr val="333399"/>
                </a:solidFill>
              </a:rPr>
              <a:t>日時</a:t>
            </a:r>
            <a:r>
              <a:rPr kumimoji="1" lang="en-US" altLang="ja-JP" sz="2400" dirty="0" smtClean="0">
                <a:solidFill>
                  <a:srgbClr val="333399"/>
                </a:solidFill>
              </a:rPr>
              <a:t>】</a:t>
            </a:r>
            <a:r>
              <a:rPr kumimoji="1" lang="ja-JP" altLang="en-US" sz="2400" dirty="0" smtClean="0">
                <a:solidFill>
                  <a:srgbClr val="333399"/>
                </a:solidFill>
              </a:rPr>
              <a:t>　</a:t>
            </a:r>
            <a:r>
              <a:rPr lang="en-US" altLang="ja-JP" sz="2400" dirty="0">
                <a:solidFill>
                  <a:srgbClr val="333399"/>
                </a:solidFill>
              </a:rPr>
              <a:t>9 </a:t>
            </a:r>
            <a:r>
              <a:rPr lang="ja-JP" altLang="en-US" sz="2400" dirty="0">
                <a:solidFill>
                  <a:srgbClr val="333399"/>
                </a:solidFill>
              </a:rPr>
              <a:t>月</a:t>
            </a:r>
            <a:r>
              <a:rPr lang="en-US" altLang="ja-JP" sz="2400" dirty="0">
                <a:solidFill>
                  <a:srgbClr val="333399"/>
                </a:solidFill>
              </a:rPr>
              <a:t>8 </a:t>
            </a:r>
            <a:r>
              <a:rPr lang="ja-JP" altLang="en-US" sz="2400" dirty="0">
                <a:solidFill>
                  <a:srgbClr val="333399"/>
                </a:solidFill>
              </a:rPr>
              <a:t>日（月） </a:t>
            </a:r>
            <a:r>
              <a:rPr lang="en-US" altLang="ja-JP" sz="2400" dirty="0">
                <a:solidFill>
                  <a:srgbClr val="333399"/>
                </a:solidFill>
              </a:rPr>
              <a:t>13:00</a:t>
            </a:r>
            <a:r>
              <a:rPr lang="ja-JP" altLang="en-US" sz="2400" dirty="0">
                <a:solidFill>
                  <a:srgbClr val="333399"/>
                </a:solidFill>
              </a:rPr>
              <a:t>～</a:t>
            </a:r>
            <a:r>
              <a:rPr lang="en-US" altLang="ja-JP" sz="2400" dirty="0" smtClean="0">
                <a:solidFill>
                  <a:srgbClr val="333399"/>
                </a:solidFill>
              </a:rPr>
              <a:t>14:30</a:t>
            </a:r>
            <a:endParaRPr kumimoji="1" lang="en-US" altLang="ja-JP" sz="2400" dirty="0" smtClean="0">
              <a:solidFill>
                <a:srgbClr val="333399"/>
              </a:solidFill>
              <a:latin typeface="+mn-ea"/>
            </a:endParaRPr>
          </a:p>
          <a:p>
            <a:r>
              <a:rPr lang="en-US" altLang="ja-JP" sz="2400" dirty="0" smtClean="0">
                <a:solidFill>
                  <a:srgbClr val="333399"/>
                </a:solidFill>
                <a:latin typeface="+mn-ea"/>
              </a:rPr>
              <a:t>【</a:t>
            </a:r>
            <a:r>
              <a:rPr lang="ja-JP" altLang="en-US" sz="2400" dirty="0" smtClean="0">
                <a:solidFill>
                  <a:srgbClr val="333399"/>
                </a:solidFill>
                <a:latin typeface="+mn-ea"/>
              </a:rPr>
              <a:t>場所</a:t>
            </a:r>
            <a:r>
              <a:rPr lang="en-US" altLang="ja-JP" sz="2400" dirty="0" smtClean="0">
                <a:solidFill>
                  <a:srgbClr val="333399"/>
                </a:solidFill>
                <a:latin typeface="+mn-ea"/>
              </a:rPr>
              <a:t>】</a:t>
            </a:r>
            <a:r>
              <a:rPr lang="ja-JP" altLang="en-US" sz="2400" dirty="0" smtClean="0">
                <a:solidFill>
                  <a:srgbClr val="333399"/>
                </a:solidFill>
                <a:latin typeface="+mn-ea"/>
              </a:rPr>
              <a:t>　</a:t>
            </a:r>
            <a:r>
              <a:rPr lang="en-US" altLang="zh-TW" sz="2400" dirty="0" smtClean="0">
                <a:solidFill>
                  <a:srgbClr val="333399"/>
                </a:solidFill>
                <a:latin typeface="ＭＳ Ｐゴシック" panose="020B0600070205080204" pitchFamily="50" charset="-128"/>
                <a:ea typeface="ＭＳ Ｐゴシック" panose="020B0600070205080204" pitchFamily="50" charset="-128"/>
              </a:rPr>
              <a:t>H </a:t>
            </a:r>
            <a:r>
              <a:rPr lang="zh-TW" altLang="en-US" sz="2400" dirty="0" smtClean="0">
                <a:solidFill>
                  <a:srgbClr val="333399"/>
                </a:solidFill>
                <a:latin typeface="ＭＳ Ｐゴシック" panose="020B0600070205080204" pitchFamily="50" charset="-128"/>
                <a:ea typeface="ＭＳ Ｐゴシック" panose="020B0600070205080204" pitchFamily="50" charset="-128"/>
              </a:rPr>
              <a:t>会場</a:t>
            </a:r>
            <a:endParaRPr kumimoji="1" lang="ja-JP" altLang="en-US" sz="2400" dirty="0">
              <a:solidFill>
                <a:srgbClr val="333399"/>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77974" y="2470051"/>
            <a:ext cx="7920880" cy="1077218"/>
          </a:xfrm>
          <a:prstGeom prst="rect">
            <a:avLst/>
          </a:prstGeom>
          <a:noFill/>
        </p:spPr>
        <p:txBody>
          <a:bodyPr wrap="square" rtlCol="0">
            <a:spAutoFit/>
          </a:bodyPr>
          <a:lstStyle/>
          <a:p>
            <a:r>
              <a:rPr lang="ja-JP" altLang="en-US" sz="2400" b="1" dirty="0">
                <a:latin typeface="+mn-ea"/>
              </a:rPr>
              <a:t>「シミュレーション可視化技術の最前線」</a:t>
            </a:r>
            <a:endParaRPr lang="en-US" altLang="ja-JP" sz="2400" b="1" dirty="0" smtClean="0">
              <a:latin typeface="+mn-ea"/>
            </a:endParaRPr>
          </a:p>
          <a:p>
            <a:pPr algn="r"/>
            <a:r>
              <a:rPr lang="zh-TW" altLang="en-US" sz="2000" b="1" dirty="0" smtClean="0">
                <a:latin typeface="ＭＳ Ｐゴシック" panose="020B0600070205080204" pitchFamily="50" charset="-128"/>
                <a:ea typeface="ＭＳ Ｐゴシック" panose="020B0600070205080204" pitchFamily="50" charset="-128"/>
              </a:rPr>
              <a:t>座長</a:t>
            </a:r>
            <a:r>
              <a:rPr lang="zh-TW" altLang="en-US" sz="2000" b="1" dirty="0">
                <a:latin typeface="ＭＳ Ｐゴシック" panose="020B0600070205080204" pitchFamily="50" charset="-128"/>
                <a:ea typeface="ＭＳ Ｐゴシック" panose="020B0600070205080204" pitchFamily="50" charset="-128"/>
              </a:rPr>
              <a:t>（名大）山本章夫</a:t>
            </a:r>
            <a:endParaRPr lang="ja-JP" altLang="en-US" sz="2000" b="1" dirty="0">
              <a:latin typeface="ＭＳ Ｐゴシック" panose="020B0600070205080204" pitchFamily="50" charset="-128"/>
              <a:ea typeface="ＭＳ Ｐゴシック" panose="020B0600070205080204" pitchFamily="50" charset="-128"/>
            </a:endParaRPr>
          </a:p>
          <a:p>
            <a:pPr algn="r"/>
            <a:endParaRPr lang="ja-JP" altLang="en-US" sz="2000" b="1"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1745579358"/>
              </p:ext>
            </p:extLst>
          </p:nvPr>
        </p:nvGraphicFramePr>
        <p:xfrm>
          <a:off x="136079" y="3542655"/>
          <a:ext cx="8906072" cy="2026584"/>
        </p:xfrm>
        <a:graphic>
          <a:graphicData uri="http://schemas.openxmlformats.org/drawingml/2006/table">
            <a:tbl>
              <a:tblPr bandRow="1">
                <a:tableStyleId>{BDBED569-4797-4DF1-A0F4-6AAB3CD982D8}</a:tableStyleId>
              </a:tblPr>
              <a:tblGrid>
                <a:gridCol w="356244"/>
                <a:gridCol w="6311925"/>
                <a:gridCol w="2237903"/>
              </a:tblGrid>
              <a:tr h="678433">
                <a:tc>
                  <a:txBody>
                    <a:bodyPr/>
                    <a:lstStyle/>
                    <a:p>
                      <a:r>
                        <a:rPr kumimoji="1" lang="en-US" altLang="ja-JP" sz="1800" kern="1200" dirty="0" smtClean="0">
                          <a:solidFill>
                            <a:schemeClr val="tx1"/>
                          </a:solidFill>
                          <a:latin typeface="+mn-lt"/>
                          <a:ea typeface="+mn-ea"/>
                          <a:cs typeface="+mn-cs"/>
                        </a:rPr>
                        <a:t>1.</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kern="1200" dirty="0" smtClean="0">
                          <a:solidFill>
                            <a:schemeClr val="tx1"/>
                          </a:solidFill>
                          <a:latin typeface="+mn-lt"/>
                          <a:ea typeface="+mn-ea"/>
                          <a:cs typeface="+mn-cs"/>
                        </a:rPr>
                        <a:t>大規模データ可視化のための統合粒子レンダリング環境の構築</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smtClean="0">
                          <a:solidFill>
                            <a:schemeClr val="tx1"/>
                          </a:solidFill>
                          <a:latin typeface="+mn-lt"/>
                          <a:ea typeface="+mn-ea"/>
                          <a:cs typeface="+mn-cs"/>
                        </a:rPr>
                        <a:t>（京大）小山田耕二</a:t>
                      </a:r>
                      <a:endParaRPr kumimoji="1" lang="ja-JP" altLang="en-US" sz="1800" b="0" i="0" u="none" strike="noStrike" kern="1200" baseline="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8072">
                <a:tc>
                  <a:txBody>
                    <a:bodyPr/>
                    <a:lstStyle/>
                    <a:p>
                      <a:r>
                        <a:rPr kumimoji="1" lang="en-US" altLang="ja-JP" sz="1800" kern="1200" smtClean="0">
                          <a:solidFill>
                            <a:schemeClr val="tx1"/>
                          </a:solidFill>
                          <a:latin typeface="+mn-lt"/>
                          <a:ea typeface="+mn-ea"/>
                          <a:cs typeface="+mn-cs"/>
                        </a:rPr>
                        <a:t>2.</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kern="1200" dirty="0" smtClean="0">
                          <a:solidFill>
                            <a:schemeClr val="tx1"/>
                          </a:solidFill>
                          <a:latin typeface="+mn-lt"/>
                          <a:ea typeface="+mn-ea"/>
                          <a:cs typeface="+mn-cs"/>
                        </a:rPr>
                        <a:t>大規模</a:t>
                      </a:r>
                      <a:r>
                        <a:rPr kumimoji="1" lang="en-US" altLang="ja-JP" sz="1800" kern="1200" dirty="0" smtClean="0">
                          <a:solidFill>
                            <a:schemeClr val="tx1"/>
                          </a:solidFill>
                          <a:latin typeface="+mn-lt"/>
                          <a:ea typeface="+mn-ea"/>
                          <a:cs typeface="+mn-cs"/>
                        </a:rPr>
                        <a:t>3 </a:t>
                      </a:r>
                      <a:r>
                        <a:rPr kumimoji="1" lang="ja-JP" altLang="en-US" sz="1800" kern="1200" dirty="0" smtClean="0">
                          <a:solidFill>
                            <a:schemeClr val="tx1"/>
                          </a:solidFill>
                          <a:latin typeface="+mn-lt"/>
                          <a:ea typeface="+mn-ea"/>
                          <a:cs typeface="+mn-cs"/>
                        </a:rPr>
                        <a:t>次元点群データの解析を支援する半透明可視化</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tx1"/>
                          </a:solidFill>
                          <a:latin typeface="+mn-lt"/>
                          <a:ea typeface="+mn-ea"/>
                          <a:cs typeface="+mn-cs"/>
                        </a:rPr>
                        <a:t>（立命館大）田中覚</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0079">
                <a:tc>
                  <a:txBody>
                    <a:bodyPr/>
                    <a:lstStyle/>
                    <a:p>
                      <a:r>
                        <a:rPr kumimoji="1" lang="en-US" altLang="ja-JP" sz="1800" kern="1200" smtClean="0">
                          <a:solidFill>
                            <a:schemeClr val="tx1"/>
                          </a:solidFill>
                          <a:latin typeface="+mn-lt"/>
                          <a:ea typeface="+mn-ea"/>
                          <a:cs typeface="+mn-cs"/>
                        </a:rPr>
                        <a:t>3.</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kern="1200" dirty="0" smtClean="0">
                          <a:solidFill>
                            <a:schemeClr val="tx1"/>
                          </a:solidFill>
                          <a:latin typeface="+mn-lt"/>
                          <a:ea typeface="+mn-ea"/>
                          <a:cs typeface="+mn-cs"/>
                        </a:rPr>
                        <a:t>GPU </a:t>
                      </a:r>
                      <a:r>
                        <a:rPr kumimoji="1" lang="ja-JP" altLang="en-US" sz="1800" kern="1200" dirty="0" smtClean="0">
                          <a:solidFill>
                            <a:schemeClr val="tx1"/>
                          </a:solidFill>
                          <a:latin typeface="+mn-lt"/>
                          <a:ea typeface="+mn-ea"/>
                          <a:cs typeface="+mn-cs"/>
                        </a:rPr>
                        <a:t>を用いた大規模シミュレーションと可視化</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（東工大）</a:t>
                      </a:r>
                      <a:r>
                        <a:rPr kumimoji="1" lang="ja-JP" altLang="en-US" sz="1800" b="0" i="0" u="none" strike="noStrike" kern="1200" spc="-50" baseline="0" dirty="0" smtClean="0">
                          <a:solidFill>
                            <a:schemeClr val="tx1"/>
                          </a:solidFill>
                          <a:latin typeface="+mn-lt"/>
                          <a:ea typeface="+mn-ea"/>
                          <a:cs typeface="+mn-cs"/>
                        </a:rPr>
                        <a:t>小野寺直幸</a:t>
                      </a:r>
                      <a:endParaRPr kumimoji="1" lang="en-US" altLang="ja-JP" sz="1800" kern="1200" spc="-50" baseline="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6138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sz="half" idx="4294967295"/>
          </p:nvPr>
        </p:nvSpPr>
        <p:spPr>
          <a:xfrm>
            <a:off x="755576" y="1196752"/>
            <a:ext cx="7931224" cy="5004447"/>
          </a:xfrm>
          <a:noFill/>
        </p:spPr>
        <p:txBody>
          <a:bodyPr wrap="square">
            <a:spAutoFit/>
          </a:bodyPr>
          <a:lstStyle/>
          <a:p>
            <a:pPr marL="533400" indent="-533400">
              <a:buFont typeface="Wingdings" pitchFamily="2" charset="2"/>
              <a:buChar char="n"/>
            </a:pPr>
            <a:r>
              <a:rPr lang="ja-JP" altLang="en-US" sz="2400" dirty="0" smtClean="0">
                <a:solidFill>
                  <a:srgbClr val="333399"/>
                </a:solidFill>
                <a:latin typeface="HGPｺﾞｼｯｸE" pitchFamily="50" charset="-128"/>
                <a:ea typeface="HGPｺﾞｼｯｸE" pitchFamily="50" charset="-128"/>
              </a:rPr>
              <a:t>計算</a:t>
            </a:r>
            <a:r>
              <a:rPr lang="ja-JP" altLang="en-US" sz="2400" dirty="0">
                <a:solidFill>
                  <a:srgbClr val="333399"/>
                </a:solidFill>
                <a:latin typeface="HGPｺﾞｼｯｸE" pitchFamily="50" charset="-128"/>
                <a:ea typeface="HGPｺﾞｼｯｸE" pitchFamily="50" charset="-128"/>
              </a:rPr>
              <a:t>科学技術（可視化と計算科学技術）</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座長（東大）沖田泰良</a:t>
            </a:r>
            <a:r>
              <a:rPr lang="en-US" altLang="ja-JP" sz="1800" dirty="0" smtClean="0">
                <a:latin typeface="HGPｺﾞｼｯｸE" panose="020B0900000000000000" pitchFamily="50" charset="-128"/>
                <a:ea typeface="HGPｺﾞｼｯｸE" panose="020B0900000000000000" pitchFamily="50" charset="-128"/>
                <a:cs typeface="Arial" pitchFamily="34" charset="0"/>
              </a:rPr>
              <a:t>14:40</a:t>
            </a:r>
            <a:r>
              <a:rPr lang="ja-JP" altLang="en-US"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smtClean="0">
                <a:latin typeface="HGPｺﾞｼｯｸE" panose="020B0900000000000000" pitchFamily="50" charset="-128"/>
                <a:ea typeface="HGPｺﾞｼｯｸE" panose="020B0900000000000000" pitchFamily="50" charset="-128"/>
                <a:cs typeface="Arial" pitchFamily="34" charset="0"/>
              </a:rPr>
              <a:t>16:05</a:t>
            </a:r>
          </a:p>
          <a:p>
            <a:pPr>
              <a:buFont typeface="Wingdings" panose="05000000000000000000" pitchFamily="2" charset="2"/>
              <a:buChar char="u"/>
            </a:pPr>
            <a:r>
              <a:rPr lang="en-US" altLang="ja-JP" sz="1800" dirty="0" smtClean="0">
                <a:latin typeface="HGPｺﾞｼｯｸE" panose="020B0900000000000000" pitchFamily="50" charset="-128"/>
                <a:ea typeface="HGPｺﾞｼｯｸE" panose="020B0900000000000000" pitchFamily="50" charset="-128"/>
                <a:cs typeface="Arial" pitchFamily="34" charset="0"/>
              </a:rPr>
              <a:t>H08 </a:t>
            </a:r>
            <a:r>
              <a:rPr lang="ja-JP" altLang="en-US" sz="1800" dirty="0">
                <a:latin typeface="HGPｺﾞｼｯｸE" panose="020B0900000000000000" pitchFamily="50" charset="-128"/>
                <a:ea typeface="HGPｺﾞｼｯｸE" panose="020B0900000000000000" pitchFamily="50" charset="-128"/>
                <a:cs typeface="Arial" pitchFamily="34" charset="0"/>
              </a:rPr>
              <a:t>構造解析のための協調可視化環境の開発</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東北大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竹島由里子，</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慶応大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藤代一成</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H09 </a:t>
            </a:r>
            <a:r>
              <a:rPr lang="ja-JP" altLang="en-US" sz="1800" dirty="0">
                <a:latin typeface="HGPｺﾞｼｯｸE" panose="020B0900000000000000" pitchFamily="50" charset="-128"/>
                <a:ea typeface="HGPｺﾞｼｯｸE" panose="020B0900000000000000" pitchFamily="50" charset="-128"/>
                <a:cs typeface="Arial" pitchFamily="34" charset="0"/>
              </a:rPr>
              <a:t>環境放射線データの適応的可視化アプローチ</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 ○</a:t>
            </a:r>
            <a:r>
              <a:rPr lang="ja-JP" altLang="en-US" sz="1800" dirty="0">
                <a:latin typeface="HGPｺﾞｼｯｸE" panose="020B0900000000000000" pitchFamily="50" charset="-128"/>
                <a:ea typeface="HGPｺﾞｼｯｸE" panose="020B0900000000000000" pitchFamily="50" charset="-128"/>
                <a:cs typeface="Arial" pitchFamily="34" charset="0"/>
              </a:rPr>
              <a:t>宮村浩子，井戸村泰宏，武宮博，</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櫻井大督，</a:t>
            </a:r>
            <a:r>
              <a:rPr lang="en-US" altLang="ja-JP" sz="1800" dirty="0">
                <a:latin typeface="HGPｺﾞｼｯｸE" panose="020B0900000000000000" pitchFamily="50" charset="-128"/>
                <a:ea typeface="HGPｺﾞｼｯｸE" panose="020B0900000000000000" pitchFamily="50" charset="-128"/>
                <a:cs typeface="Arial" pitchFamily="34" charset="0"/>
              </a:rPr>
              <a:t>Hsiang-Yun </a:t>
            </a:r>
            <a:endParaRPr lang="en-US" altLang="ja-JP" sz="1800" dirty="0" smtClean="0">
              <a:latin typeface="HGPｺﾞｼｯｸE" panose="020B0900000000000000" pitchFamily="50" charset="-128"/>
              <a:ea typeface="HGPｺﾞｼｯｸE" panose="020B0900000000000000" pitchFamily="50" charset="-128"/>
              <a:cs typeface="Arial" pitchFamily="34" charset="0"/>
            </a:endParaRPr>
          </a:p>
          <a:p>
            <a:pPr marL="0" indent="0">
              <a:buNone/>
            </a:pPr>
            <a:r>
              <a:rPr lang="ja-JP" altLang="en-US"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Wu</a:t>
            </a:r>
            <a:r>
              <a:rPr lang="ja-JP" altLang="en-US" sz="1800" dirty="0" err="1">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高橋成雄</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H10 </a:t>
            </a:r>
            <a:r>
              <a:rPr lang="ja-JP" altLang="en-US" sz="1800" dirty="0">
                <a:latin typeface="HGPｺﾞｼｯｸE" panose="020B0900000000000000" pitchFamily="50" charset="-128"/>
                <a:ea typeface="HGPｺﾞｼｯｸE" panose="020B0900000000000000" pitchFamily="50" charset="-128"/>
                <a:cs typeface="Arial" pitchFamily="34" charset="0"/>
              </a:rPr>
              <a:t>粒子ベースボリュームレンダリングによる“京”における大規模計算データの遠隔可視化</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 ○</a:t>
            </a:r>
            <a:r>
              <a:rPr lang="ja-JP" altLang="en-US" sz="1800" dirty="0">
                <a:latin typeface="HGPｺﾞｼｯｸE" panose="020B0900000000000000" pitchFamily="50" charset="-128"/>
                <a:ea typeface="HGPｺﾞｼｯｸE" panose="020B0900000000000000" pitchFamily="50" charset="-128"/>
                <a:cs typeface="Arial" pitchFamily="34" charset="0"/>
              </a:rPr>
              <a:t>河村拓馬，井戸村泰宏，宮村浩子，武宮博，</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理研</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今村俊幸</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H11 Development of a Hybrid Particle-Mesh Method for Simulations of Multiphase Flows with Phase Change</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Kyushu Univ.) ○ Xiao Xing Liu</a:t>
            </a:r>
            <a:r>
              <a:rPr lang="ja-JP" altLang="en-US" sz="1800" dirty="0" err="1">
                <a:latin typeface="HGPｺﾞｼｯｸE" panose="020B0900000000000000" pitchFamily="50" charset="-128"/>
                <a:ea typeface="HGPｺﾞｼｯｸE" panose="020B0900000000000000" pitchFamily="50" charset="-128"/>
                <a:cs typeface="Arial" pitchFamily="34" charset="0"/>
              </a:rPr>
              <a:t>，</a:t>
            </a:r>
            <a:r>
              <a:rPr lang="en-US" altLang="ja-JP" sz="1800" dirty="0" err="1">
                <a:latin typeface="HGPｺﾞｼｯｸE" panose="020B0900000000000000" pitchFamily="50" charset="-128"/>
                <a:ea typeface="HGPｺﾞｼｯｸE" panose="020B0900000000000000" pitchFamily="50" charset="-128"/>
                <a:cs typeface="Arial" pitchFamily="34" charset="0"/>
              </a:rPr>
              <a:t>Lian</a:t>
            </a:r>
            <a:r>
              <a:rPr lang="en-US" altLang="ja-JP" sz="1800" dirty="0">
                <a:latin typeface="HGPｺﾞｼｯｸE" panose="020B0900000000000000" pitchFamily="50" charset="-128"/>
                <a:ea typeface="HGPｺﾞｼｯｸE" panose="020B0900000000000000" pitchFamily="50" charset="-128"/>
                <a:cs typeface="Arial" pitchFamily="34" charset="0"/>
              </a:rPr>
              <a:t> Cheng </a:t>
            </a:r>
            <a:r>
              <a:rPr lang="en-US" altLang="ja-JP" sz="1800" dirty="0" err="1">
                <a:latin typeface="HGPｺﾞｼｯｸE" panose="020B0900000000000000" pitchFamily="50" charset="-128"/>
                <a:ea typeface="HGPｺﾞｼｯｸE" panose="020B0900000000000000" pitchFamily="50" charset="-128"/>
                <a:cs typeface="Arial" pitchFamily="34" charset="0"/>
              </a:rPr>
              <a:t>Guo</a:t>
            </a:r>
            <a:r>
              <a:rPr lang="ja-JP" altLang="en-US" sz="1800" dirty="0" err="1">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Koji Morita</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H12 On the use of NURBS for particle transport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calculations</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(Univ</a:t>
            </a:r>
            <a:r>
              <a:rPr lang="en-US" altLang="ja-JP" sz="1800" dirty="0">
                <a:latin typeface="HGPｺﾞｼｯｸE" panose="020B0900000000000000" pitchFamily="50" charset="-128"/>
                <a:ea typeface="HGPｺﾞｼｯｸE" panose="020B0900000000000000" pitchFamily="50" charset="-128"/>
                <a:cs typeface="Arial" pitchFamily="34" charset="0"/>
              </a:rPr>
              <a:t>. of Fukui) ○ W.F.G. van </a:t>
            </a:r>
            <a:r>
              <a:rPr lang="en-US" altLang="ja-JP" sz="1800" dirty="0" err="1" smtClean="0">
                <a:latin typeface="HGPｺﾞｼｯｸE" panose="020B0900000000000000" pitchFamily="50" charset="-128"/>
                <a:ea typeface="HGPｺﾞｼｯｸE" panose="020B0900000000000000" pitchFamily="50" charset="-128"/>
                <a:cs typeface="Arial" pitchFamily="34" charset="0"/>
              </a:rPr>
              <a:t>Rooijen</a:t>
            </a:r>
            <a:endParaRPr lang="en-US" altLang="ja-JP" sz="1800" dirty="0">
              <a:latin typeface="HGPｺﾞｼｯｸE" panose="020B0900000000000000" pitchFamily="50" charset="-128"/>
              <a:ea typeface="HGPｺﾞｼｯｸE" panose="020B0900000000000000" pitchFamily="50" charset="-128"/>
              <a:cs typeface="Arial" pitchFamily="34" charset="0"/>
            </a:endParaRPr>
          </a:p>
        </p:txBody>
      </p:sp>
      <p:sp>
        <p:nvSpPr>
          <p:cNvPr id="5123" name="Rectangle 4"/>
          <p:cNvSpPr>
            <a:spLocks noGrp="1" noChangeArrowheads="1"/>
          </p:cNvSpPr>
          <p:nvPr>
            <p:ph type="title" idx="4294967295"/>
          </p:nvPr>
        </p:nvSpPr>
        <p:spPr>
          <a:xfrm>
            <a:off x="457200" y="274638"/>
            <a:ext cx="8229600" cy="777875"/>
          </a:xfrm>
          <a:noFill/>
        </p:spPr>
        <p:txBody>
          <a:bodyPr>
            <a:normAutofit fontScale="90000"/>
          </a:bodyPr>
          <a:lstStyle/>
          <a:p>
            <a:r>
              <a:rPr lang="en-US" altLang="ja-JP" dirty="0"/>
              <a:t>【</a:t>
            </a:r>
            <a:r>
              <a:rPr lang="ja-JP" altLang="en-US" dirty="0"/>
              <a:t>計算科学技術</a:t>
            </a:r>
            <a:r>
              <a:rPr lang="ja-JP" altLang="en-US" dirty="0" smtClean="0"/>
              <a:t>部会　一般セッション</a:t>
            </a:r>
            <a:r>
              <a:rPr lang="en-US" altLang="ja-JP" dirty="0" smtClean="0"/>
              <a:t>】</a:t>
            </a:r>
            <a:endParaRPr lang="ja-JP" altLang="en-US" dirty="0" smtClean="0"/>
          </a:p>
        </p:txBody>
      </p:sp>
      <p:sp>
        <p:nvSpPr>
          <p:cNvPr id="5124"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C9FCE3A-624B-487F-896E-EEB64B1B4B02}" type="slidenum">
              <a:rPr lang="en-US" altLang="ja-JP" sz="1400"/>
              <a:pPr algn="r" eaLnBrk="1" hangingPunct="1"/>
              <a:t>25</a:t>
            </a:fld>
            <a:endParaRPr lang="en-US" altLang="ja-JP" sz="1400"/>
          </a:p>
        </p:txBody>
      </p:sp>
    </p:spTree>
    <p:extLst>
      <p:ext uri="{BB962C8B-B14F-4D97-AF65-F5344CB8AC3E}">
        <p14:creationId xmlns:p14="http://schemas.microsoft.com/office/powerpoint/2010/main" val="301266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sz="half" idx="4294967295"/>
          </p:nvPr>
        </p:nvSpPr>
        <p:spPr>
          <a:xfrm>
            <a:off x="755576" y="1196752"/>
            <a:ext cx="7931224" cy="3730252"/>
          </a:xfrm>
          <a:noFill/>
        </p:spPr>
        <p:txBody>
          <a:bodyPr wrap="square">
            <a:spAutoFit/>
          </a:bodyPr>
          <a:lstStyle/>
          <a:p>
            <a:pPr marL="533400" indent="-533400">
              <a:buFont typeface="Wingdings" pitchFamily="2" charset="2"/>
              <a:buChar char="n"/>
            </a:pPr>
            <a:r>
              <a:rPr lang="ja-JP" altLang="en-US" sz="2400" dirty="0" smtClean="0">
                <a:solidFill>
                  <a:srgbClr val="333399"/>
                </a:solidFill>
                <a:latin typeface="HGPｺﾞｼｯｸE" pitchFamily="50" charset="-128"/>
                <a:ea typeface="HGPｺﾞｼｯｸE" pitchFamily="50" charset="-128"/>
              </a:rPr>
              <a:t>計算</a:t>
            </a:r>
            <a:r>
              <a:rPr lang="ja-JP" altLang="en-US" sz="2400" dirty="0">
                <a:solidFill>
                  <a:srgbClr val="333399"/>
                </a:solidFill>
                <a:latin typeface="HGPｺﾞｼｯｸE" pitchFamily="50" charset="-128"/>
                <a:ea typeface="HGPｺﾞｼｯｸE" pitchFamily="50" charset="-128"/>
              </a:rPr>
              <a:t>科学技術</a:t>
            </a:r>
            <a:r>
              <a:rPr lang="ja-JP" altLang="en-US" sz="2400" dirty="0" smtClean="0">
                <a:solidFill>
                  <a:srgbClr val="333399"/>
                </a:solidFill>
                <a:latin typeface="HGPｺﾞｼｯｸE" pitchFamily="50" charset="-128"/>
                <a:ea typeface="HGPｺﾞｼｯｸE" pitchFamily="50" charset="-128"/>
              </a:rPr>
              <a:t>（構造解析）</a:t>
            </a:r>
            <a:endParaRPr lang="ja-JP" altLang="en-US" sz="2400" dirty="0">
              <a:solidFill>
                <a:srgbClr val="333399"/>
              </a:solidFill>
              <a:latin typeface="HGPｺﾞｼｯｸE" pitchFamily="50" charset="-128"/>
              <a:ea typeface="HGPｺﾞｼｯｸE" pitchFamily="50" charset="-128"/>
            </a:endParaRP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座長</a:t>
            </a:r>
            <a:r>
              <a:rPr lang="ja-JP" altLang="en-US" sz="1800" dirty="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a:t>
            </a:r>
            <a:r>
              <a:rPr lang="ja-JP" altLang="en-US" sz="1800" dirty="0">
                <a:latin typeface="HGPｺﾞｼｯｸE" panose="020B0900000000000000" pitchFamily="50" charset="-128"/>
                <a:ea typeface="HGPｺﾞｼｯｸE" panose="020B0900000000000000" pitchFamily="50" charset="-128"/>
                <a:cs typeface="Arial" pitchFamily="34" charset="0"/>
              </a:rPr>
              <a:t>）西田明美</a:t>
            </a:r>
            <a:r>
              <a:rPr lang="en-US" altLang="ja-JP" sz="1800" dirty="0">
                <a:latin typeface="HGPｺﾞｼｯｸE" panose="020B0900000000000000" pitchFamily="50" charset="-128"/>
                <a:ea typeface="HGPｺﾞｼｯｸE" panose="020B0900000000000000" pitchFamily="50" charset="-128"/>
                <a:cs typeface="Arial" pitchFamily="34" charset="0"/>
              </a:rPr>
              <a:t>16:05</a:t>
            </a:r>
            <a:r>
              <a:rPr lang="ja-JP" altLang="en-US" sz="1800" dirty="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17:10</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H13 </a:t>
            </a:r>
            <a:r>
              <a:rPr lang="ja-JP" altLang="en-US" sz="1800" dirty="0">
                <a:latin typeface="HGPｺﾞｼｯｸE" panose="020B0900000000000000" pitchFamily="50" charset="-128"/>
                <a:ea typeface="HGPｺﾞｼｯｸE" panose="020B0900000000000000" pitchFamily="50" charset="-128"/>
                <a:cs typeface="Arial" pitchFamily="34" charset="0"/>
              </a:rPr>
              <a:t>多孔板の平均的非弾性挙動を表現する等価応力に関する研究</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 </a:t>
            </a:r>
            <a:r>
              <a:rPr lang="en-US" altLang="ja-JP" sz="1800" dirty="0" err="1">
                <a:latin typeface="HGPｺﾞｼｯｸE" panose="020B0900000000000000" pitchFamily="50" charset="-128"/>
                <a:ea typeface="HGPｺﾞｼｯｸE" panose="020B0900000000000000" pitchFamily="50" charset="-128"/>
                <a:cs typeface="Arial" pitchFamily="34" charset="0"/>
              </a:rPr>
              <a:t>Yeldos</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en-US" altLang="ja-JP" sz="1800" dirty="0" err="1">
                <a:latin typeface="HGPｺﾞｼｯｸE" panose="020B0900000000000000" pitchFamily="50" charset="-128"/>
                <a:ea typeface="HGPｺﾞｼｯｸE" panose="020B0900000000000000" pitchFamily="50" charset="-128"/>
                <a:cs typeface="Arial" pitchFamily="34" charset="0"/>
              </a:rPr>
              <a:t>Kultayev</a:t>
            </a:r>
            <a:r>
              <a:rPr lang="ja-JP" altLang="en-US" sz="1800" dirty="0" err="1">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笠原直人</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H14 </a:t>
            </a:r>
            <a:r>
              <a:rPr lang="ja-JP" altLang="en-US" sz="1800" dirty="0">
                <a:latin typeface="HGPｺﾞｼｯｸE" panose="020B0900000000000000" pitchFamily="50" charset="-128"/>
                <a:ea typeface="HGPｺﾞｼｯｸE" panose="020B0900000000000000" pitchFamily="50" charset="-128"/>
                <a:cs typeface="Arial" pitchFamily="34" charset="0"/>
              </a:rPr>
              <a:t>弾性解析に基づく円筒容器の熱ラチェットひずみ予測法の開発</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國府田敏明，笠原直人</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H15 MD </a:t>
            </a:r>
            <a:r>
              <a:rPr lang="ja-JP" altLang="en-US" sz="1800" dirty="0">
                <a:latin typeface="HGPｺﾞｼｯｸE" panose="020B0900000000000000" pitchFamily="50" charset="-128"/>
                <a:ea typeface="HGPｺﾞｼｯｸE" panose="020B0900000000000000" pitchFamily="50" charset="-128"/>
                <a:cs typeface="Arial" pitchFamily="34" charset="0"/>
              </a:rPr>
              <a:t>法を用いた</a:t>
            </a:r>
            <a:r>
              <a:rPr lang="en-US" altLang="ja-JP" sz="1800" dirty="0">
                <a:latin typeface="HGPｺﾞｼｯｸE" panose="020B0900000000000000" pitchFamily="50" charset="-128"/>
                <a:ea typeface="HGPｺﾞｼｯｸE" panose="020B0900000000000000" pitchFamily="50" charset="-128"/>
                <a:cs typeface="Arial" pitchFamily="34" charset="0"/>
              </a:rPr>
              <a:t>BWR </a:t>
            </a:r>
            <a:r>
              <a:rPr lang="ja-JP" altLang="en-US" sz="1800" dirty="0">
                <a:latin typeface="HGPｺﾞｼｯｸE" panose="020B0900000000000000" pitchFamily="50" charset="-128"/>
                <a:ea typeface="HGPｺﾞｼｯｸE" panose="020B0900000000000000" pitchFamily="50" charset="-128"/>
                <a:cs typeface="Arial" pitchFamily="34" charset="0"/>
              </a:rPr>
              <a:t>炉内構造材照射硬化に及ぼす材料物性の影響に関する解明</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沖田泰良，西尾慶太，石原雅嵩，</a:t>
            </a:r>
            <a:r>
              <a:rPr lang="en-US" altLang="ja-JP" sz="1800" dirty="0">
                <a:latin typeface="HGPｺﾞｼｯｸE" panose="020B0900000000000000" pitchFamily="50" charset="-128"/>
                <a:ea typeface="HGPｺﾞｼｯｸE" panose="020B0900000000000000" pitchFamily="50" charset="-128"/>
                <a:cs typeface="Arial" pitchFamily="34" charset="0"/>
              </a:rPr>
              <a:t>(JAEA) </a:t>
            </a:r>
            <a:r>
              <a:rPr lang="ja-JP" altLang="en-US" sz="1800" dirty="0">
                <a:latin typeface="HGPｺﾞｼｯｸE" panose="020B0900000000000000" pitchFamily="50" charset="-128"/>
                <a:ea typeface="HGPｺﾞｼｯｸE" panose="020B0900000000000000" pitchFamily="50" charset="-128"/>
                <a:cs typeface="Arial" pitchFamily="34" charset="0"/>
              </a:rPr>
              <a:t>板倉充洋</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H16 </a:t>
            </a:r>
            <a:r>
              <a:rPr lang="ja-JP" altLang="en-US" sz="1800" dirty="0">
                <a:latin typeface="HGPｺﾞｼｯｸE" panose="020B0900000000000000" pitchFamily="50" charset="-128"/>
                <a:ea typeface="HGPｺﾞｼｯｸE" panose="020B0900000000000000" pitchFamily="50" charset="-128"/>
                <a:cs typeface="Arial" pitchFamily="34" charset="0"/>
              </a:rPr>
              <a:t>組立構造解析手法による時刻歴応答解析</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 ○</a:t>
            </a:r>
            <a:r>
              <a:rPr lang="ja-JP" altLang="en-US" sz="1800" dirty="0">
                <a:latin typeface="HGPｺﾞｼｯｸE" panose="020B0900000000000000" pitchFamily="50" charset="-128"/>
                <a:ea typeface="HGPｺﾞｼｯｸE" panose="020B0900000000000000" pitchFamily="50" charset="-128"/>
                <a:cs typeface="Arial" pitchFamily="34" charset="0"/>
              </a:rPr>
              <a:t>中島憲宏，西田明美，川上義明，鶴田理，鈴木喜雄</a:t>
            </a:r>
          </a:p>
        </p:txBody>
      </p:sp>
      <p:sp>
        <p:nvSpPr>
          <p:cNvPr id="5124"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C9FCE3A-624B-487F-896E-EEB64B1B4B02}" type="slidenum">
              <a:rPr lang="en-US" altLang="ja-JP" sz="1400"/>
              <a:pPr algn="r" eaLnBrk="1" hangingPunct="1"/>
              <a:t>26</a:t>
            </a:fld>
            <a:endParaRPr lang="en-US" altLang="ja-JP" sz="1400"/>
          </a:p>
        </p:txBody>
      </p:sp>
      <p:sp>
        <p:nvSpPr>
          <p:cNvPr id="5" name="Rectangle 4"/>
          <p:cNvSpPr txBox="1">
            <a:spLocks noChangeArrowheads="1"/>
          </p:cNvSpPr>
          <p:nvPr/>
        </p:nvSpPr>
        <p:spPr>
          <a:xfrm>
            <a:off x="457200" y="274638"/>
            <a:ext cx="8229600" cy="777875"/>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a:t>
            </a:r>
            <a:r>
              <a:rPr lang="ja-JP" altLang="en-US" smtClean="0"/>
              <a:t>計算科学技術部会　一般セッション</a:t>
            </a:r>
            <a:r>
              <a:rPr lang="en-US" altLang="ja-JP" smtClean="0"/>
              <a:t>】</a:t>
            </a:r>
            <a:endParaRPr lang="ja-JP" altLang="en-US" dirty="0" smtClean="0"/>
          </a:p>
        </p:txBody>
      </p:sp>
    </p:spTree>
    <p:extLst>
      <p:ext uri="{BB962C8B-B14F-4D97-AF65-F5344CB8AC3E}">
        <p14:creationId xmlns:p14="http://schemas.microsoft.com/office/powerpoint/2010/main" val="1059989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sz="half" idx="4294967295"/>
          </p:nvPr>
        </p:nvSpPr>
        <p:spPr>
          <a:xfrm>
            <a:off x="755576" y="1196752"/>
            <a:ext cx="7931224" cy="4561249"/>
          </a:xfrm>
          <a:noFill/>
        </p:spPr>
        <p:txBody>
          <a:bodyPr wrap="square">
            <a:spAutoFit/>
          </a:bodyPr>
          <a:lstStyle/>
          <a:p>
            <a:pPr marL="533400" indent="-533400">
              <a:buFont typeface="Wingdings" pitchFamily="2" charset="2"/>
              <a:buChar char="n"/>
            </a:pPr>
            <a:r>
              <a:rPr lang="ja-JP" altLang="en-US" sz="2400" dirty="0" smtClean="0">
                <a:solidFill>
                  <a:srgbClr val="333399"/>
                </a:solidFill>
                <a:latin typeface="HGPｺﾞｼｯｸE" pitchFamily="50" charset="-128"/>
                <a:ea typeface="HGPｺﾞｼｯｸE" pitchFamily="50" charset="-128"/>
              </a:rPr>
              <a:t>計算</a:t>
            </a:r>
            <a:r>
              <a:rPr lang="ja-JP" altLang="en-US" sz="2400" dirty="0">
                <a:solidFill>
                  <a:srgbClr val="333399"/>
                </a:solidFill>
                <a:latin typeface="HGPｺﾞｼｯｸE" pitchFamily="50" charset="-128"/>
                <a:ea typeface="HGPｺﾞｼｯｸE" pitchFamily="50" charset="-128"/>
              </a:rPr>
              <a:t>科学技術（リスク評価と計算</a:t>
            </a:r>
            <a:r>
              <a:rPr lang="ja-JP" altLang="en-US" sz="2400" dirty="0" smtClean="0">
                <a:solidFill>
                  <a:srgbClr val="333399"/>
                </a:solidFill>
                <a:latin typeface="HGPｺﾞｼｯｸE" pitchFamily="50" charset="-128"/>
                <a:ea typeface="HGPｺﾞｼｯｸE" pitchFamily="50" charset="-128"/>
              </a:rPr>
              <a:t>科学）</a:t>
            </a:r>
            <a:endParaRPr lang="ja-JP" altLang="en-US" sz="2400" dirty="0">
              <a:solidFill>
                <a:srgbClr val="333399"/>
              </a:solidFill>
              <a:latin typeface="HGPｺﾞｼｯｸE" pitchFamily="50" charset="-128"/>
              <a:ea typeface="HGPｺﾞｼｯｸE" pitchFamily="50" charset="-128"/>
            </a:endParaRP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座長</a:t>
            </a:r>
            <a:r>
              <a:rPr lang="ja-JP" altLang="en-US" sz="1800" dirty="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a:t>
            </a:r>
            <a:r>
              <a:rPr lang="ja-JP" altLang="en-US" sz="1800" dirty="0">
                <a:latin typeface="HGPｺﾞｼｯｸE" panose="020B0900000000000000" pitchFamily="50" charset="-128"/>
                <a:ea typeface="HGPｺﾞｼｯｸE" panose="020B0900000000000000" pitchFamily="50" charset="-128"/>
                <a:cs typeface="Arial" pitchFamily="34" charset="0"/>
              </a:rPr>
              <a:t>）中島憲宏</a:t>
            </a:r>
            <a:r>
              <a:rPr lang="en-US" altLang="ja-JP" sz="1800" dirty="0">
                <a:latin typeface="HGPｺﾞｼｯｸE" panose="020B0900000000000000" pitchFamily="50" charset="-128"/>
                <a:ea typeface="HGPｺﾞｼｯｸE" panose="020B0900000000000000" pitchFamily="50" charset="-128"/>
                <a:cs typeface="Arial" pitchFamily="34" charset="0"/>
              </a:rPr>
              <a:t>17:10</a:t>
            </a:r>
            <a:r>
              <a:rPr lang="ja-JP" altLang="en-US" sz="1800" dirty="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18:15</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H17 </a:t>
            </a:r>
            <a:r>
              <a:rPr lang="ja-JP" altLang="en-US" sz="1800" dirty="0">
                <a:latin typeface="HGPｺﾞｼｯｸE" panose="020B0900000000000000" pitchFamily="50" charset="-128"/>
                <a:ea typeface="HGPｺﾞｼｯｸE" panose="020B0900000000000000" pitchFamily="50" charset="-128"/>
                <a:cs typeface="Arial" pitchFamily="34" charset="0"/>
              </a:rPr>
              <a:t>リスクマネジメント基盤技術としての地震リスク評価の信頼度向上に関する研究；（</a:t>
            </a:r>
            <a:r>
              <a:rPr lang="en-US" altLang="ja-JP" sz="1800" dirty="0">
                <a:latin typeface="HGPｺﾞｼｯｸE" panose="020B0900000000000000" pitchFamily="50" charset="-128"/>
                <a:ea typeface="HGPｺﾞｼｯｸE" panose="020B0900000000000000" pitchFamily="50" charset="-128"/>
                <a:cs typeface="Arial" pitchFamily="34" charset="0"/>
              </a:rPr>
              <a:t>6</a:t>
            </a:r>
            <a:r>
              <a:rPr lang="ja-JP" altLang="en-US" sz="1800" dirty="0">
                <a:latin typeface="HGPｺﾞｼｯｸE" panose="020B0900000000000000" pitchFamily="50" charset="-128"/>
                <a:ea typeface="HGPｺﾞｼｯｸE" panose="020B0900000000000000" pitchFamily="50" charset="-128"/>
                <a:cs typeface="Arial" pitchFamily="34" charset="0"/>
              </a:rPr>
              <a:t>）コード開発と試解析</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東京都市大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村松健，牟田仁，</a:t>
            </a:r>
            <a:r>
              <a:rPr lang="en-US" altLang="ja-JP" sz="1800" dirty="0">
                <a:latin typeface="HGPｺﾞｼｯｸE" panose="020B0900000000000000" pitchFamily="50" charset="-128"/>
                <a:ea typeface="HGPｺﾞｼｯｸE" panose="020B0900000000000000" pitchFamily="50" charset="-128"/>
                <a:cs typeface="Arial" pitchFamily="34" charset="0"/>
              </a:rPr>
              <a:t>(CSAJ) </a:t>
            </a:r>
            <a:r>
              <a:rPr lang="ja-JP" altLang="en-US" sz="1800" dirty="0">
                <a:latin typeface="HGPｺﾞｼｯｸE" panose="020B0900000000000000" pitchFamily="50" charset="-128"/>
                <a:ea typeface="HGPｺﾞｼｯｸE" panose="020B0900000000000000" pitchFamily="50" charset="-128"/>
                <a:cs typeface="Arial" pitchFamily="34" charset="0"/>
              </a:rPr>
              <a:t>内山智曜</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H18 </a:t>
            </a:r>
            <a:r>
              <a:rPr lang="ja-JP" altLang="en-US" sz="1800" dirty="0">
                <a:latin typeface="HGPｺﾞｼｯｸE" panose="020B0900000000000000" pitchFamily="50" charset="-128"/>
                <a:ea typeface="HGPｺﾞｼｯｸE" panose="020B0900000000000000" pitchFamily="50" charset="-128"/>
                <a:cs typeface="Arial" pitchFamily="34" charset="0"/>
              </a:rPr>
              <a:t>リスクマネジメント基盤技術としての地震リスク評価の信頼度向上に関する研究；（</a:t>
            </a:r>
            <a:r>
              <a:rPr lang="en-US" altLang="ja-JP" sz="1800" dirty="0">
                <a:latin typeface="HGPｺﾞｼｯｸE" panose="020B0900000000000000" pitchFamily="50" charset="-128"/>
                <a:ea typeface="HGPｺﾞｼｯｸE" panose="020B0900000000000000" pitchFamily="50" charset="-128"/>
                <a:cs typeface="Arial" pitchFamily="34" charset="0"/>
              </a:rPr>
              <a:t>7</a:t>
            </a:r>
            <a:r>
              <a:rPr lang="ja-JP" altLang="en-US" sz="1800" dirty="0">
                <a:latin typeface="HGPｺﾞｼｯｸE" panose="020B0900000000000000" pitchFamily="50" charset="-128"/>
                <a:ea typeface="HGPｺﾞｼｯｸE" panose="020B0900000000000000" pitchFamily="50" charset="-128"/>
                <a:cs typeface="Arial" pitchFamily="34" charset="0"/>
              </a:rPr>
              <a:t>）建屋・機器応答評価における専門家意見の活用</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高田毅士，糸井達哉</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H19 </a:t>
            </a:r>
            <a:r>
              <a:rPr lang="ja-JP" altLang="en-US" sz="1800" dirty="0">
                <a:latin typeface="HGPｺﾞｼｯｸE" panose="020B0900000000000000" pitchFamily="50" charset="-128"/>
                <a:ea typeface="HGPｺﾞｼｯｸE" panose="020B0900000000000000" pitchFamily="50" charset="-128"/>
                <a:cs typeface="Arial" pitchFamily="34" charset="0"/>
              </a:rPr>
              <a:t>リスクマネジメント基盤技術としての地震リスク評価の信頼度向上に関する研究；（</a:t>
            </a:r>
            <a:r>
              <a:rPr lang="en-US" altLang="ja-JP" sz="1800" dirty="0">
                <a:latin typeface="HGPｺﾞｼｯｸE" panose="020B0900000000000000" pitchFamily="50" charset="-128"/>
                <a:ea typeface="HGPｺﾞｼｯｸE" panose="020B0900000000000000" pitchFamily="50" charset="-128"/>
                <a:cs typeface="Arial" pitchFamily="34" charset="0"/>
              </a:rPr>
              <a:t>8</a:t>
            </a:r>
            <a:r>
              <a:rPr lang="ja-JP" altLang="en-US" sz="1800" dirty="0">
                <a:latin typeface="HGPｺﾞｼｯｸE" panose="020B0900000000000000" pitchFamily="50" charset="-128"/>
                <a:ea typeface="HGPｺﾞｼｯｸE" panose="020B0900000000000000" pitchFamily="50" charset="-128"/>
                <a:cs typeface="Arial" pitchFamily="34" charset="0"/>
              </a:rPr>
              <a:t>）建屋・地盤の感度検討</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en-US" altLang="ja-JP" sz="1800" dirty="0">
                <a:latin typeface="HGPｺﾞｼｯｸE" panose="020B0900000000000000" pitchFamily="50" charset="-128"/>
                <a:ea typeface="HGPｺﾞｼｯｸE" panose="020B0900000000000000" pitchFamily="50" charset="-128"/>
                <a:cs typeface="Arial" pitchFamily="34" charset="0"/>
              </a:rPr>
              <a:t>JAEA) ○</a:t>
            </a:r>
            <a:r>
              <a:rPr lang="ja-JP" altLang="en-US" sz="1800" dirty="0">
                <a:latin typeface="HGPｺﾞｼｯｸE" panose="020B0900000000000000" pitchFamily="50" charset="-128"/>
                <a:ea typeface="HGPｺﾞｼｯｸE" panose="020B0900000000000000" pitchFamily="50" charset="-128"/>
                <a:cs typeface="Arial" pitchFamily="34" charset="0"/>
              </a:rPr>
              <a:t>西田明美，</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高田毅士，</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東京都市大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村松健</a:t>
            </a:r>
          </a:p>
          <a:p>
            <a:pPr>
              <a:buFont typeface="Wingdings" panose="05000000000000000000" pitchFamily="2" charset="2"/>
              <a:buChar char="u"/>
            </a:pPr>
            <a:r>
              <a:rPr lang="en-US" altLang="ja-JP" sz="1800" dirty="0">
                <a:latin typeface="HGPｺﾞｼｯｸE" panose="020B0900000000000000" pitchFamily="50" charset="-128"/>
                <a:ea typeface="HGPｺﾞｼｯｸE" panose="020B0900000000000000" pitchFamily="50" charset="-128"/>
                <a:cs typeface="Arial" pitchFamily="34" charset="0"/>
              </a:rPr>
              <a:t>H20 </a:t>
            </a:r>
            <a:r>
              <a:rPr lang="ja-JP" altLang="en-US" sz="1800" dirty="0">
                <a:latin typeface="HGPｺﾞｼｯｸE" panose="020B0900000000000000" pitchFamily="50" charset="-128"/>
                <a:ea typeface="HGPｺﾞｼｯｸE" panose="020B0900000000000000" pitchFamily="50" charset="-128"/>
                <a:cs typeface="Arial" pitchFamily="34" charset="0"/>
              </a:rPr>
              <a:t>リスクマネジメント基盤技術としての地震リスク評価の信頼度向上に関する研究；（</a:t>
            </a:r>
            <a:r>
              <a:rPr lang="en-US" altLang="ja-JP" sz="1800" dirty="0">
                <a:latin typeface="HGPｺﾞｼｯｸE" panose="020B0900000000000000" pitchFamily="50" charset="-128"/>
                <a:ea typeface="HGPｺﾞｼｯｸE" panose="020B0900000000000000" pitchFamily="50" charset="-128"/>
                <a:cs typeface="Arial" pitchFamily="34" charset="0"/>
              </a:rPr>
              <a:t>9</a:t>
            </a:r>
            <a:r>
              <a:rPr lang="ja-JP" altLang="en-US" sz="1800" dirty="0">
                <a:latin typeface="HGPｺﾞｼｯｸE" panose="020B0900000000000000" pitchFamily="50" charset="-128"/>
                <a:ea typeface="HGPｺﾞｼｯｸE" panose="020B0900000000000000" pitchFamily="50" charset="-128"/>
                <a:cs typeface="Arial" pitchFamily="34" charset="0"/>
              </a:rPr>
              <a:t>）機器</a:t>
            </a:r>
            <a:r>
              <a:rPr lang="en-US" altLang="ja-JP" sz="1800" dirty="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配管系のフラジリティ評価</a:t>
            </a:r>
          </a:p>
          <a:p>
            <a:pPr marL="0" indent="0">
              <a:buNone/>
            </a:pPr>
            <a:r>
              <a:rPr lang="ja-JP" altLang="en-US" sz="1800" dirty="0" smtClean="0">
                <a:latin typeface="HGPｺﾞｼｯｸE" panose="020B0900000000000000" pitchFamily="50" charset="-128"/>
                <a:ea typeface="HGPｺﾞｼｯｸE" panose="020B0900000000000000" pitchFamily="50" charset="-128"/>
                <a:cs typeface="Arial" pitchFamily="34" charset="0"/>
              </a:rPr>
              <a:t>　　</a:t>
            </a:r>
            <a:r>
              <a:rPr lang="en-US" altLang="ja-JP" sz="1800" dirty="0" smtClean="0">
                <a:latin typeface="HGPｺﾞｼｯｸE" panose="020B0900000000000000" pitchFamily="50" charset="-128"/>
                <a:ea typeface="HGPｺﾞｼｯｸE" panose="020B0900000000000000" pitchFamily="50" charset="-128"/>
                <a:cs typeface="Arial" pitchFamily="34" charset="0"/>
              </a:rPr>
              <a:t>(</a:t>
            </a:r>
            <a:r>
              <a:rPr lang="ja-JP" altLang="en-US" sz="1800" dirty="0">
                <a:latin typeface="HGPｺﾞｼｯｸE" panose="020B0900000000000000" pitchFamily="50" charset="-128"/>
                <a:ea typeface="HGPｺﾞｼｯｸE" panose="020B0900000000000000" pitchFamily="50" charset="-128"/>
                <a:cs typeface="Arial" pitchFamily="34" charset="0"/>
              </a:rPr>
              <a:t>東京都市大</a:t>
            </a:r>
            <a:r>
              <a:rPr lang="en-US" altLang="ja-JP" sz="1800" dirty="0">
                <a:latin typeface="HGPｺﾞｼｯｸE" panose="020B0900000000000000" pitchFamily="50" charset="-128"/>
                <a:ea typeface="HGPｺﾞｼｯｸE" panose="020B0900000000000000" pitchFamily="50" charset="-128"/>
                <a:cs typeface="Arial" pitchFamily="34" charset="0"/>
              </a:rPr>
              <a:t>) ○</a:t>
            </a:r>
            <a:r>
              <a:rPr lang="ja-JP" altLang="en-US" sz="1800" dirty="0">
                <a:latin typeface="HGPｺﾞｼｯｸE" panose="020B0900000000000000" pitchFamily="50" charset="-128"/>
                <a:ea typeface="HGPｺﾞｼｯｸE" panose="020B0900000000000000" pitchFamily="50" charset="-128"/>
                <a:cs typeface="Arial" pitchFamily="34" charset="0"/>
              </a:rPr>
              <a:t>古屋治，藤本滋，牟田仁，村松健</a:t>
            </a:r>
          </a:p>
        </p:txBody>
      </p:sp>
      <p:sp>
        <p:nvSpPr>
          <p:cNvPr id="5124"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C9FCE3A-624B-487F-896E-EEB64B1B4B02}" type="slidenum">
              <a:rPr lang="en-US" altLang="ja-JP" sz="1400"/>
              <a:pPr algn="r" eaLnBrk="1" hangingPunct="1"/>
              <a:t>27</a:t>
            </a:fld>
            <a:endParaRPr lang="en-US" altLang="ja-JP" sz="1400"/>
          </a:p>
        </p:txBody>
      </p:sp>
      <p:sp>
        <p:nvSpPr>
          <p:cNvPr id="5" name="Rectangle 4"/>
          <p:cNvSpPr txBox="1">
            <a:spLocks noChangeArrowheads="1"/>
          </p:cNvSpPr>
          <p:nvPr/>
        </p:nvSpPr>
        <p:spPr>
          <a:xfrm>
            <a:off x="457200" y="274638"/>
            <a:ext cx="8229600" cy="777875"/>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a:t>
            </a:r>
            <a:r>
              <a:rPr lang="ja-JP" altLang="en-US" smtClean="0"/>
              <a:t>計算科学技術部会　一般セッション</a:t>
            </a:r>
            <a:r>
              <a:rPr lang="en-US" altLang="ja-JP" smtClean="0"/>
              <a:t>】</a:t>
            </a:r>
            <a:endParaRPr lang="ja-JP" altLang="en-US" dirty="0" smtClean="0"/>
          </a:p>
        </p:txBody>
      </p:sp>
    </p:spTree>
    <p:extLst>
      <p:ext uri="{BB962C8B-B14F-4D97-AF65-F5344CB8AC3E}">
        <p14:creationId xmlns:p14="http://schemas.microsoft.com/office/powerpoint/2010/main" val="3526018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457200" y="274638"/>
            <a:ext cx="8229600" cy="777875"/>
          </a:xfrm>
          <a:noFill/>
        </p:spPr>
        <p:txBody>
          <a:bodyPr/>
          <a:lstStyle/>
          <a:p>
            <a:r>
              <a:rPr lang="en-US" altLang="ja-JP" dirty="0" smtClean="0"/>
              <a:t>【</a:t>
            </a:r>
            <a:r>
              <a:rPr lang="ja-JP" altLang="en-US" dirty="0"/>
              <a:t>新型炉部会セッション</a:t>
            </a:r>
            <a:r>
              <a:rPr lang="en-US" altLang="ja-JP" dirty="0" smtClean="0"/>
              <a:t>】</a:t>
            </a:r>
          </a:p>
        </p:txBody>
      </p:sp>
      <p:sp>
        <p:nvSpPr>
          <p:cNvPr id="155652"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2E04ADF-FF09-4FFB-A52B-6F57792807FF}" type="slidenum">
              <a:rPr lang="en-US" altLang="ja-JP" sz="1400"/>
              <a:pPr algn="r" eaLnBrk="1" hangingPunct="1"/>
              <a:t>28</a:t>
            </a:fld>
            <a:endParaRPr lang="en-US" altLang="ja-JP" sz="1400"/>
          </a:p>
        </p:txBody>
      </p:sp>
      <p:sp>
        <p:nvSpPr>
          <p:cNvPr id="2" name="テキスト ボックス 1"/>
          <p:cNvSpPr txBox="1"/>
          <p:nvPr/>
        </p:nvSpPr>
        <p:spPr>
          <a:xfrm>
            <a:off x="611560" y="1340768"/>
            <a:ext cx="5544616" cy="830997"/>
          </a:xfrm>
          <a:prstGeom prst="rect">
            <a:avLst/>
          </a:prstGeom>
          <a:noFill/>
        </p:spPr>
        <p:txBody>
          <a:bodyPr wrap="square" rtlCol="0">
            <a:spAutoFit/>
          </a:bodyPr>
          <a:lstStyle/>
          <a:p>
            <a:r>
              <a:rPr kumimoji="1" lang="en-US" altLang="ja-JP" sz="2400" dirty="0" smtClean="0">
                <a:solidFill>
                  <a:srgbClr val="333399"/>
                </a:solidFill>
              </a:rPr>
              <a:t>【</a:t>
            </a:r>
            <a:r>
              <a:rPr kumimoji="1" lang="ja-JP" altLang="en-US" sz="2400" dirty="0" smtClean="0">
                <a:solidFill>
                  <a:srgbClr val="333399"/>
                </a:solidFill>
              </a:rPr>
              <a:t>日時</a:t>
            </a:r>
            <a:r>
              <a:rPr kumimoji="1" lang="en-US" altLang="ja-JP" sz="2400" dirty="0" smtClean="0">
                <a:solidFill>
                  <a:srgbClr val="333399"/>
                </a:solidFill>
              </a:rPr>
              <a:t>】</a:t>
            </a:r>
            <a:r>
              <a:rPr kumimoji="1" lang="ja-JP" altLang="en-US" sz="2400" dirty="0" smtClean="0">
                <a:solidFill>
                  <a:srgbClr val="333399"/>
                </a:solidFill>
              </a:rPr>
              <a:t>　</a:t>
            </a:r>
            <a:r>
              <a:rPr lang="en-US" altLang="ja-JP" sz="2400" dirty="0">
                <a:solidFill>
                  <a:srgbClr val="333399"/>
                </a:solidFill>
              </a:rPr>
              <a:t>9 </a:t>
            </a:r>
            <a:r>
              <a:rPr lang="ja-JP" altLang="en-US" sz="2400" dirty="0">
                <a:solidFill>
                  <a:srgbClr val="333399"/>
                </a:solidFill>
              </a:rPr>
              <a:t>月</a:t>
            </a:r>
            <a:r>
              <a:rPr lang="en-US" altLang="ja-JP" sz="2400" dirty="0">
                <a:solidFill>
                  <a:srgbClr val="333399"/>
                </a:solidFill>
              </a:rPr>
              <a:t>10 </a:t>
            </a:r>
            <a:r>
              <a:rPr lang="ja-JP" altLang="en-US" sz="2400" dirty="0">
                <a:solidFill>
                  <a:srgbClr val="333399"/>
                </a:solidFill>
              </a:rPr>
              <a:t>日（水） </a:t>
            </a:r>
            <a:r>
              <a:rPr lang="en-US" altLang="ja-JP" sz="2400" dirty="0">
                <a:solidFill>
                  <a:srgbClr val="333399"/>
                </a:solidFill>
              </a:rPr>
              <a:t>13:00</a:t>
            </a:r>
            <a:r>
              <a:rPr lang="ja-JP" altLang="en-US" sz="2400" dirty="0">
                <a:solidFill>
                  <a:srgbClr val="333399"/>
                </a:solidFill>
              </a:rPr>
              <a:t>～</a:t>
            </a:r>
            <a:r>
              <a:rPr lang="en-US" altLang="ja-JP" sz="2400" dirty="0" smtClean="0">
                <a:solidFill>
                  <a:srgbClr val="333399"/>
                </a:solidFill>
              </a:rPr>
              <a:t>14:30</a:t>
            </a:r>
          </a:p>
          <a:p>
            <a:r>
              <a:rPr lang="en-US" altLang="ja-JP" sz="2400" dirty="0" smtClean="0">
                <a:solidFill>
                  <a:srgbClr val="333399"/>
                </a:solidFill>
                <a:latin typeface="+mn-ea"/>
              </a:rPr>
              <a:t>【</a:t>
            </a:r>
            <a:r>
              <a:rPr lang="ja-JP" altLang="en-US" sz="2400" dirty="0" smtClean="0">
                <a:solidFill>
                  <a:srgbClr val="333399"/>
                </a:solidFill>
                <a:latin typeface="+mn-ea"/>
              </a:rPr>
              <a:t>場所</a:t>
            </a:r>
            <a:r>
              <a:rPr lang="en-US" altLang="ja-JP" sz="2400" dirty="0" smtClean="0">
                <a:solidFill>
                  <a:srgbClr val="333399"/>
                </a:solidFill>
                <a:latin typeface="+mn-ea"/>
              </a:rPr>
              <a:t>】</a:t>
            </a:r>
            <a:r>
              <a:rPr lang="ja-JP" altLang="en-US" sz="2400" dirty="0" smtClean="0">
                <a:solidFill>
                  <a:srgbClr val="333399"/>
                </a:solidFill>
                <a:latin typeface="+mn-ea"/>
              </a:rPr>
              <a:t>　</a:t>
            </a:r>
            <a:r>
              <a:rPr lang="en-US" altLang="zh-TW" sz="2400" dirty="0" smtClean="0">
                <a:solidFill>
                  <a:srgbClr val="333399"/>
                </a:solidFill>
                <a:latin typeface="ＭＳ Ｐゴシック" panose="020B0600070205080204" pitchFamily="50" charset="-128"/>
                <a:ea typeface="ＭＳ Ｐゴシック" panose="020B0600070205080204" pitchFamily="50" charset="-128"/>
              </a:rPr>
              <a:t>H </a:t>
            </a:r>
            <a:r>
              <a:rPr lang="zh-TW" altLang="en-US" sz="2400" dirty="0" smtClean="0">
                <a:solidFill>
                  <a:srgbClr val="333399"/>
                </a:solidFill>
                <a:latin typeface="ＭＳ Ｐゴシック" panose="020B0600070205080204" pitchFamily="50" charset="-128"/>
                <a:ea typeface="ＭＳ Ｐゴシック" panose="020B0600070205080204" pitchFamily="50" charset="-128"/>
              </a:rPr>
              <a:t>会場</a:t>
            </a:r>
            <a:endParaRPr kumimoji="1" lang="ja-JP" altLang="en-US" sz="2400" dirty="0">
              <a:solidFill>
                <a:srgbClr val="333399"/>
              </a:solidFill>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77974" y="2470051"/>
            <a:ext cx="7920880" cy="1077218"/>
          </a:xfrm>
          <a:prstGeom prst="rect">
            <a:avLst/>
          </a:prstGeom>
          <a:noFill/>
        </p:spPr>
        <p:txBody>
          <a:bodyPr wrap="square" rtlCol="0">
            <a:spAutoFit/>
          </a:bodyPr>
          <a:lstStyle/>
          <a:p>
            <a:r>
              <a:rPr lang="ja-JP" altLang="en-US" sz="2400" b="1" dirty="0"/>
              <a:t>「もんじゅ研究計画について」</a:t>
            </a:r>
            <a:endParaRPr lang="en-US" altLang="ja-JP" sz="2400" b="1" dirty="0" smtClean="0"/>
          </a:p>
          <a:p>
            <a:pPr algn="r"/>
            <a:r>
              <a:rPr lang="zh-TW" altLang="en-US" sz="2000" b="1" dirty="0">
                <a:latin typeface="ＭＳ Ｐゴシック" panose="020B0600070205080204" pitchFamily="50" charset="-128"/>
                <a:ea typeface="ＭＳ Ｐゴシック" panose="020B0600070205080204" pitchFamily="50" charset="-128"/>
              </a:rPr>
              <a:t>座長（阪大）山口彰</a:t>
            </a:r>
            <a:endParaRPr lang="ja-JP" altLang="en-US" sz="2000" b="1" dirty="0">
              <a:latin typeface="ＭＳ Ｐゴシック" panose="020B0600070205080204" pitchFamily="50" charset="-128"/>
              <a:ea typeface="ＭＳ Ｐゴシック" panose="020B0600070205080204" pitchFamily="50" charset="-128"/>
            </a:endParaRPr>
          </a:p>
          <a:p>
            <a:pPr algn="r"/>
            <a:endParaRPr lang="ja-JP" altLang="en-US" sz="2000" b="1" dirty="0"/>
          </a:p>
        </p:txBody>
      </p:sp>
      <p:graphicFrame>
        <p:nvGraphicFramePr>
          <p:cNvPr id="8" name="表 7"/>
          <p:cNvGraphicFramePr>
            <a:graphicFrameLocks noGrp="1"/>
          </p:cNvGraphicFramePr>
          <p:nvPr>
            <p:extLst>
              <p:ext uri="{D42A27DB-BD31-4B8C-83A1-F6EECF244321}">
                <p14:modId xmlns:p14="http://schemas.microsoft.com/office/powerpoint/2010/main" val="14777145"/>
              </p:ext>
            </p:extLst>
          </p:nvPr>
        </p:nvGraphicFramePr>
        <p:xfrm>
          <a:off x="136079" y="3542655"/>
          <a:ext cx="8906072" cy="2406625"/>
        </p:xfrm>
        <a:graphic>
          <a:graphicData uri="http://schemas.openxmlformats.org/drawingml/2006/table">
            <a:tbl>
              <a:tblPr bandRow="1">
                <a:tableStyleId>{BDBED569-4797-4DF1-A0F4-6AAB3CD982D8}</a:tableStyleId>
              </a:tblPr>
              <a:tblGrid>
                <a:gridCol w="356244"/>
                <a:gridCol w="6095901"/>
                <a:gridCol w="2453927"/>
              </a:tblGrid>
              <a:tr h="600335">
                <a:tc>
                  <a:txBody>
                    <a:bodyPr/>
                    <a:lstStyle/>
                    <a:p>
                      <a:r>
                        <a:rPr kumimoji="1" lang="en-US" altLang="ja-JP" sz="1800" kern="1200" dirty="0" smtClean="0">
                          <a:solidFill>
                            <a:schemeClr val="tx1"/>
                          </a:solidFill>
                          <a:latin typeface="+mn-lt"/>
                          <a:ea typeface="+mn-ea"/>
                          <a:cs typeface="+mn-cs"/>
                        </a:rPr>
                        <a:t>1.</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もんじゅ研究計画の位置づけ</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（電中研）稲田文夫</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0335">
                <a:tc>
                  <a:txBody>
                    <a:bodyPr/>
                    <a:lstStyle/>
                    <a:p>
                      <a:r>
                        <a:rPr kumimoji="1" lang="en-US" altLang="ja-JP" sz="1800" kern="1200" dirty="0" smtClean="0">
                          <a:solidFill>
                            <a:schemeClr val="tx1"/>
                          </a:solidFill>
                          <a:latin typeface="+mn-lt"/>
                          <a:ea typeface="+mn-ea"/>
                          <a:cs typeface="+mn-cs"/>
                        </a:rPr>
                        <a:t>2.</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プラント技術成立性の確認と安全技術体系の構築</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（東大）笠原直人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9891">
                <a:tc>
                  <a:txBody>
                    <a:bodyPr/>
                    <a:lstStyle/>
                    <a:p>
                      <a:r>
                        <a:rPr kumimoji="1" lang="en-US" altLang="ja-JP" sz="1800" kern="1200" dirty="0" smtClean="0">
                          <a:solidFill>
                            <a:schemeClr val="tx1"/>
                          </a:solidFill>
                          <a:latin typeface="+mn-lt"/>
                          <a:ea typeface="+mn-ea"/>
                          <a:cs typeface="+mn-cs"/>
                        </a:rPr>
                        <a:t>3.</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廃棄物減容及び有害度低減を目指した研究開発</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（阪大）北田孝典</a:t>
                      </a:r>
                      <a:endParaRPr kumimoji="1" lang="en-US" altLang="ja-JP" sz="1800"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64">
                <a:tc>
                  <a:txBody>
                    <a:bodyPr/>
                    <a:lstStyle/>
                    <a:p>
                      <a:r>
                        <a:rPr kumimoji="1" lang="en-US" altLang="ja-JP" sz="1800" kern="1200" dirty="0" smtClean="0">
                          <a:solidFill>
                            <a:schemeClr val="tx1"/>
                          </a:solidFill>
                          <a:latin typeface="+mn-lt"/>
                          <a:ea typeface="+mn-ea"/>
                          <a:cs typeface="+mn-cs"/>
                        </a:rPr>
                        <a:t>4.</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b="0" i="0" u="none" strike="noStrike" kern="1200" baseline="0" dirty="0" smtClean="0">
                          <a:solidFill>
                            <a:schemeClr val="tx1"/>
                          </a:solidFill>
                          <a:latin typeface="+mn-lt"/>
                          <a:ea typeface="+mn-ea"/>
                          <a:cs typeface="+mn-cs"/>
                        </a:rPr>
                        <a:t>国際的な協力・貢献</a:t>
                      </a:r>
                      <a:endParaRPr kumimoji="1" lang="ja-JP" altLang="en-US"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800" b="0" i="0" u="none" strike="noStrike" kern="1200" baseline="0" dirty="0" smtClean="0">
                          <a:solidFill>
                            <a:schemeClr val="tx1"/>
                          </a:solidFill>
                          <a:latin typeface="+mn-ea"/>
                          <a:ea typeface="+mn-ea"/>
                          <a:cs typeface="+mn-cs"/>
                        </a:rPr>
                        <a:t>(JAEA</a:t>
                      </a:r>
                      <a:r>
                        <a:rPr kumimoji="1" lang="ja-JP" altLang="en-US" sz="1800" b="0" i="0" u="none" strike="noStrike" kern="1200" baseline="0" dirty="0" smtClean="0">
                          <a:solidFill>
                            <a:schemeClr val="tx1"/>
                          </a:solidFill>
                          <a:latin typeface="+mn-ea"/>
                          <a:ea typeface="+mn-ea"/>
                          <a:cs typeface="+mn-cs"/>
                        </a:rPr>
                        <a:t>）小野清</a:t>
                      </a:r>
                      <a:endParaRPr kumimoji="1" lang="en-US" altLang="ja-JP" sz="1800" kern="1200" dirty="0" smtClean="0">
                        <a:solidFill>
                          <a:schemeClr val="tx1"/>
                        </a:solidFill>
                        <a:latin typeface="+mn-ea"/>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05394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457200" y="2357438"/>
            <a:ext cx="8229600" cy="1143000"/>
          </a:xfrm>
          <a:noFill/>
        </p:spPr>
        <p:txBody>
          <a:bodyPr/>
          <a:lstStyle/>
          <a:p>
            <a:r>
              <a:rPr lang="en-US" altLang="ja-JP" dirty="0"/>
              <a:t>4</a:t>
            </a:r>
            <a:r>
              <a:rPr lang="en-US" altLang="ja-JP" dirty="0" smtClean="0"/>
              <a:t>. </a:t>
            </a:r>
            <a:r>
              <a:rPr lang="ja-JP" altLang="en-US" dirty="0" smtClean="0"/>
              <a:t>その他</a:t>
            </a:r>
          </a:p>
        </p:txBody>
      </p:sp>
      <p:sp>
        <p:nvSpPr>
          <p:cNvPr id="222211" name="スライド番号プレースホルダ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E1A0901-2DEC-4DF5-9416-D7E5F932A93C}" type="slidenum">
              <a:rPr lang="en-US" altLang="ja-JP" sz="1400"/>
              <a:pPr algn="r" eaLnBrk="1" hangingPunct="1"/>
              <a:t>29</a:t>
            </a:fld>
            <a:endParaRPr lang="en-US" altLang="ja-JP" sz="1400" dirty="0"/>
          </a:p>
        </p:txBody>
      </p:sp>
    </p:spTree>
    <p:extLst>
      <p:ext uri="{BB962C8B-B14F-4D97-AF65-F5344CB8AC3E}">
        <p14:creationId xmlns:p14="http://schemas.microsoft.com/office/powerpoint/2010/main" val="774299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357438"/>
            <a:ext cx="8229600" cy="1143000"/>
          </a:xfrm>
          <a:noFill/>
        </p:spPr>
        <p:txBody>
          <a:bodyPr/>
          <a:lstStyle/>
          <a:p>
            <a:r>
              <a:rPr lang="en-US" altLang="ja-JP" dirty="0" smtClean="0"/>
              <a:t>1. </a:t>
            </a:r>
            <a:r>
              <a:rPr lang="ja-JP" altLang="en-US" dirty="0" smtClean="0"/>
              <a:t>部会長挨拶</a:t>
            </a:r>
          </a:p>
        </p:txBody>
      </p:sp>
      <p:sp>
        <p:nvSpPr>
          <p:cNvPr id="819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C0D7303-3637-4619-8916-35D3DF2E5EC0}" type="slidenum">
              <a:rPr lang="en-US" altLang="ja-JP" smtClean="0"/>
              <a:pPr eaLnBrk="1" hangingPunct="1"/>
              <a:t>3</a:t>
            </a:fld>
            <a:endParaRPr lang="en-US" altLang="ja-JP" smtClean="0"/>
          </a:p>
        </p:txBody>
      </p:sp>
    </p:spTree>
    <p:extLst>
      <p:ext uri="{BB962C8B-B14F-4D97-AF65-F5344CB8AC3E}">
        <p14:creationId xmlns:p14="http://schemas.microsoft.com/office/powerpoint/2010/main" val="1939544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457200" y="274638"/>
            <a:ext cx="8229600" cy="777875"/>
          </a:xfrm>
          <a:noFill/>
        </p:spPr>
        <p:txBody>
          <a:bodyPr>
            <a:normAutofit/>
          </a:bodyPr>
          <a:lstStyle/>
          <a:p>
            <a:pPr eaLnBrk="1" hangingPunct="1"/>
            <a:r>
              <a:rPr lang="en-US" altLang="ja-JP" dirty="0" smtClean="0"/>
              <a:t>【</a:t>
            </a:r>
            <a:r>
              <a:rPr lang="ja-JP" altLang="en-US" dirty="0"/>
              <a:t>計算</a:t>
            </a:r>
            <a:r>
              <a:rPr lang="ja-JP" altLang="en-US" dirty="0" smtClean="0"/>
              <a:t>科学技術部会懇親会</a:t>
            </a:r>
            <a:r>
              <a:rPr lang="en-US" altLang="ja-JP" dirty="0" smtClean="0"/>
              <a:t>】</a:t>
            </a:r>
          </a:p>
        </p:txBody>
      </p:sp>
      <p:sp>
        <p:nvSpPr>
          <p:cNvPr id="155652"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2E04ADF-FF09-4FFB-A52B-6F57792807FF}" type="slidenum">
              <a:rPr lang="en-US" altLang="ja-JP" sz="1400"/>
              <a:pPr algn="r" eaLnBrk="1" hangingPunct="1"/>
              <a:t>30</a:t>
            </a:fld>
            <a:endParaRPr lang="en-US" altLang="ja-JP" sz="1400"/>
          </a:p>
        </p:txBody>
      </p:sp>
      <p:sp>
        <p:nvSpPr>
          <p:cNvPr id="2" name="テキスト ボックス 1"/>
          <p:cNvSpPr txBox="1"/>
          <p:nvPr/>
        </p:nvSpPr>
        <p:spPr>
          <a:xfrm>
            <a:off x="827584" y="1052736"/>
            <a:ext cx="7704856" cy="1938992"/>
          </a:xfrm>
          <a:prstGeom prst="rect">
            <a:avLst/>
          </a:prstGeom>
          <a:noFill/>
        </p:spPr>
        <p:txBody>
          <a:bodyPr wrap="square" rtlCol="0">
            <a:spAutoFit/>
          </a:bodyPr>
          <a:lstStyle/>
          <a:p>
            <a:r>
              <a:rPr kumimoji="1" lang="en-US" altLang="ja-JP" sz="2400" dirty="0" smtClean="0">
                <a:solidFill>
                  <a:srgbClr val="333399"/>
                </a:solidFill>
              </a:rPr>
              <a:t>【</a:t>
            </a:r>
            <a:r>
              <a:rPr kumimoji="1" lang="ja-JP" altLang="en-US" sz="2400" dirty="0" smtClean="0">
                <a:solidFill>
                  <a:srgbClr val="333399"/>
                </a:solidFill>
              </a:rPr>
              <a:t>日時</a:t>
            </a:r>
            <a:r>
              <a:rPr kumimoji="1" lang="en-US" altLang="ja-JP" sz="2400" dirty="0" smtClean="0">
                <a:solidFill>
                  <a:srgbClr val="333399"/>
                </a:solidFill>
              </a:rPr>
              <a:t>】</a:t>
            </a:r>
            <a:r>
              <a:rPr kumimoji="1" lang="ja-JP" altLang="en-US" sz="2400" dirty="0" smtClean="0">
                <a:solidFill>
                  <a:srgbClr val="333399"/>
                </a:solidFill>
              </a:rPr>
              <a:t>　９月８日（本日）　</a:t>
            </a:r>
            <a:r>
              <a:rPr lang="ja-JP" altLang="en-US" sz="2400" dirty="0">
                <a:solidFill>
                  <a:srgbClr val="333399"/>
                </a:solidFill>
              </a:rPr>
              <a:t>１９：００</a:t>
            </a:r>
            <a:r>
              <a:rPr kumimoji="1" lang="ja-JP" altLang="en-US" sz="2400" dirty="0" smtClean="0">
                <a:solidFill>
                  <a:srgbClr val="333399"/>
                </a:solidFill>
              </a:rPr>
              <a:t>～２１：００</a:t>
            </a:r>
            <a:endParaRPr kumimoji="1" lang="en-US" altLang="ja-JP" sz="2400" dirty="0" smtClean="0">
              <a:solidFill>
                <a:srgbClr val="333399"/>
              </a:solidFill>
            </a:endParaRPr>
          </a:p>
          <a:p>
            <a:r>
              <a:rPr lang="en-US" altLang="ja-JP" sz="2400" dirty="0" smtClean="0">
                <a:solidFill>
                  <a:srgbClr val="333399"/>
                </a:solidFill>
              </a:rPr>
              <a:t>【</a:t>
            </a:r>
            <a:r>
              <a:rPr lang="ja-JP" altLang="en-US" sz="2400" dirty="0" smtClean="0">
                <a:solidFill>
                  <a:srgbClr val="333399"/>
                </a:solidFill>
              </a:rPr>
              <a:t>場所</a:t>
            </a:r>
            <a:r>
              <a:rPr lang="en-US" altLang="ja-JP" sz="2400" dirty="0" smtClean="0">
                <a:solidFill>
                  <a:srgbClr val="333399"/>
                </a:solidFill>
              </a:rPr>
              <a:t>】</a:t>
            </a:r>
            <a:r>
              <a:rPr lang="ja-JP" altLang="en-US" sz="2400" dirty="0" smtClean="0">
                <a:solidFill>
                  <a:srgbClr val="333399"/>
                </a:solidFill>
              </a:rPr>
              <a:t>　</a:t>
            </a:r>
            <a:r>
              <a:rPr lang="ja-JP" altLang="en-US" sz="2400" dirty="0">
                <a:solidFill>
                  <a:srgbClr val="333399"/>
                </a:solidFill>
              </a:rPr>
              <a:t>ぎゃらりぃ 栞屋（京都駅）</a:t>
            </a:r>
          </a:p>
          <a:p>
            <a:r>
              <a:rPr lang="en-US" altLang="ja-JP" sz="2400" dirty="0" smtClean="0">
                <a:solidFill>
                  <a:srgbClr val="333399"/>
                </a:solidFill>
              </a:rPr>
              <a:t>	</a:t>
            </a:r>
            <a:r>
              <a:rPr lang="ja-JP" altLang="en-US" sz="2400" dirty="0" smtClean="0">
                <a:solidFill>
                  <a:srgbClr val="333399"/>
                </a:solidFill>
              </a:rPr>
              <a:t>京都府</a:t>
            </a:r>
            <a:r>
              <a:rPr lang="ja-JP" altLang="en-US" sz="2400" dirty="0">
                <a:solidFill>
                  <a:srgbClr val="333399"/>
                </a:solidFill>
              </a:rPr>
              <a:t>京都市下京区七条通烏丸西入ル東境町</a:t>
            </a:r>
            <a:r>
              <a:rPr lang="en-US" altLang="ja-JP" sz="2400" dirty="0">
                <a:solidFill>
                  <a:srgbClr val="333399"/>
                </a:solidFill>
              </a:rPr>
              <a:t>176</a:t>
            </a:r>
          </a:p>
          <a:p>
            <a:r>
              <a:rPr lang="en-US" altLang="ja-JP" sz="2400" dirty="0" smtClean="0">
                <a:solidFill>
                  <a:srgbClr val="333399"/>
                </a:solidFill>
              </a:rPr>
              <a:t>	Tel</a:t>
            </a:r>
            <a:r>
              <a:rPr lang="en-US" altLang="ja-JP" sz="2400" dirty="0">
                <a:solidFill>
                  <a:srgbClr val="333399"/>
                </a:solidFill>
              </a:rPr>
              <a:t>: 050-5518-6799</a:t>
            </a:r>
          </a:p>
          <a:p>
            <a:r>
              <a:rPr lang="en-US" altLang="ja-JP" sz="2400" dirty="0">
                <a:solidFill>
                  <a:srgbClr val="333399"/>
                </a:solidFill>
              </a:rPr>
              <a:t>	</a:t>
            </a:r>
            <a:r>
              <a:rPr lang="ja-JP" altLang="en-US" sz="2400" dirty="0" smtClean="0">
                <a:solidFill>
                  <a:srgbClr val="333399"/>
                </a:solidFill>
              </a:rPr>
              <a:t>アクセス：京都駅</a:t>
            </a:r>
            <a:r>
              <a:rPr lang="ja-JP" altLang="en-US" sz="2400" dirty="0">
                <a:solidFill>
                  <a:srgbClr val="333399"/>
                </a:solidFill>
              </a:rPr>
              <a:t>から（徒歩５分</a:t>
            </a:r>
            <a:r>
              <a:rPr lang="ja-JP" altLang="en-US" sz="2400" dirty="0" smtClean="0">
                <a:solidFill>
                  <a:srgbClr val="333399"/>
                </a:solidFill>
              </a:rPr>
              <a:t>）</a:t>
            </a:r>
            <a:endParaRPr lang="ja-JP" altLang="en-US" sz="2400" dirty="0">
              <a:solidFill>
                <a:srgbClr val="333399"/>
              </a:solidFill>
            </a:endParaRPr>
          </a:p>
        </p:txBody>
      </p:sp>
      <p:pic>
        <p:nvPicPr>
          <p:cNvPr id="7" name="図 6"/>
          <p:cNvPicPr/>
          <p:nvPr/>
        </p:nvPicPr>
        <p:blipFill rotWithShape="1">
          <a:blip r:embed="rId2"/>
          <a:srcRect l="29202" t="24578" r="25071" b="31439"/>
          <a:stretch/>
        </p:blipFill>
        <p:spPr bwMode="auto">
          <a:xfrm>
            <a:off x="2027716" y="3193945"/>
            <a:ext cx="5065395" cy="3403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4218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357438"/>
            <a:ext cx="8229600" cy="1143000"/>
          </a:xfrm>
          <a:noFill/>
        </p:spPr>
        <p:txBody>
          <a:bodyPr/>
          <a:lstStyle/>
          <a:p>
            <a:r>
              <a:rPr lang="ja-JP" altLang="en-US" dirty="0" smtClean="0"/>
              <a:t>以　上</a:t>
            </a:r>
          </a:p>
        </p:txBody>
      </p:sp>
      <p:sp>
        <p:nvSpPr>
          <p:cNvPr id="49155" name="Rectangle 3"/>
          <p:cNvSpPr>
            <a:spLocks noChangeArrowheads="1"/>
          </p:cNvSpPr>
          <p:nvPr/>
        </p:nvSpPr>
        <p:spPr bwMode="auto">
          <a:xfrm>
            <a:off x="461963" y="4102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ja-JP" altLang="en-US" sz="3200" dirty="0">
                <a:solidFill>
                  <a:srgbClr val="0000CC"/>
                </a:solidFill>
              </a:rPr>
              <a:t>今</a:t>
            </a:r>
            <a:r>
              <a:rPr lang="ja-JP" altLang="en-US" sz="3200" dirty="0" smtClean="0">
                <a:solidFill>
                  <a:srgbClr val="0000CC"/>
                </a:solidFill>
              </a:rPr>
              <a:t>年度も部会</a:t>
            </a:r>
            <a:r>
              <a:rPr lang="ja-JP" altLang="en-US" sz="3200" dirty="0">
                <a:solidFill>
                  <a:srgbClr val="0000CC"/>
                </a:solidFill>
              </a:rPr>
              <a:t>活動にご協力</a:t>
            </a:r>
            <a:br>
              <a:rPr lang="ja-JP" altLang="en-US" sz="3200" dirty="0">
                <a:solidFill>
                  <a:srgbClr val="0000CC"/>
                </a:solidFill>
              </a:rPr>
            </a:br>
            <a:r>
              <a:rPr lang="ja-JP" altLang="en-US" sz="3200" dirty="0">
                <a:solidFill>
                  <a:srgbClr val="0000CC"/>
                </a:solidFill>
              </a:rPr>
              <a:t>賜りますようお願い申し上げます。</a:t>
            </a:r>
          </a:p>
        </p:txBody>
      </p:sp>
      <p:sp>
        <p:nvSpPr>
          <p:cNvPr id="49156"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A4B8D09-2F58-4EDF-9986-F9D296FAC611}" type="slidenum">
              <a:rPr lang="en-US" altLang="ja-JP" smtClean="0"/>
              <a:pPr eaLnBrk="1" hangingPunct="1"/>
              <a:t>31</a:t>
            </a:fld>
            <a:endParaRPr lang="en-US" altLang="ja-JP" dirty="0" smtClean="0"/>
          </a:p>
        </p:txBody>
      </p:sp>
    </p:spTree>
    <p:extLst>
      <p:ext uri="{BB962C8B-B14F-4D97-AF65-F5344CB8AC3E}">
        <p14:creationId xmlns:p14="http://schemas.microsoft.com/office/powerpoint/2010/main" val="350699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28625" y="357188"/>
            <a:ext cx="842803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10000"/>
              </a:lnSpc>
            </a:pPr>
            <a:endParaRPr lang="ja-JP" altLang="en-US" sz="4000">
              <a:solidFill>
                <a:schemeClr val="tx2"/>
              </a:solidFill>
              <a:latin typeface="ＭＳ Ｐゴシック" pitchFamily="50" charset="-128"/>
            </a:endParaRPr>
          </a:p>
        </p:txBody>
      </p:sp>
      <p:sp>
        <p:nvSpPr>
          <p:cNvPr id="15364" name="Text Box 4"/>
          <p:cNvSpPr txBox="1">
            <a:spLocks noChangeArrowheads="1"/>
          </p:cNvSpPr>
          <p:nvPr/>
        </p:nvSpPr>
        <p:spPr bwMode="auto">
          <a:xfrm>
            <a:off x="428625" y="1268413"/>
            <a:ext cx="8247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3600" dirty="0" smtClean="0"/>
              <a:t>2.</a:t>
            </a:r>
            <a:r>
              <a:rPr lang="ja-JP" altLang="en-US" sz="3600" dirty="0" smtClean="0"/>
              <a:t> 小委員会上期活動報告</a:t>
            </a:r>
            <a:endParaRPr lang="ja-JP" altLang="en-US" sz="3600" dirty="0"/>
          </a:p>
        </p:txBody>
      </p:sp>
      <p:sp>
        <p:nvSpPr>
          <p:cNvPr id="15365"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6585E2A-0A4B-4395-9861-59272EB8E826}" type="slidenum">
              <a:rPr lang="en-US" altLang="ja-JP" smtClean="0"/>
              <a:pPr eaLnBrk="1" hangingPunct="1"/>
              <a:t>4</a:t>
            </a:fld>
            <a:endParaRPr lang="en-US" altLang="ja-JP" smtClean="0"/>
          </a:p>
        </p:txBody>
      </p:sp>
      <p:graphicFrame>
        <p:nvGraphicFramePr>
          <p:cNvPr id="2" name="表 1"/>
          <p:cNvGraphicFramePr>
            <a:graphicFrameLocks noGrp="1"/>
          </p:cNvGraphicFramePr>
          <p:nvPr>
            <p:extLst>
              <p:ext uri="{D42A27DB-BD31-4B8C-83A1-F6EECF244321}">
                <p14:modId xmlns:p14="http://schemas.microsoft.com/office/powerpoint/2010/main" val="1749489991"/>
              </p:ext>
            </p:extLst>
          </p:nvPr>
        </p:nvGraphicFramePr>
        <p:xfrm>
          <a:off x="1317762" y="2204864"/>
          <a:ext cx="6649764" cy="3474720"/>
        </p:xfrm>
        <a:graphic>
          <a:graphicData uri="http://schemas.openxmlformats.org/drawingml/2006/table">
            <a:tbl>
              <a:tblPr bandRow="1">
                <a:tableStyleId>{BDBED569-4797-4DF1-A0F4-6AAB3CD982D8}</a:tableStyleId>
              </a:tblPr>
              <a:tblGrid>
                <a:gridCol w="549845"/>
                <a:gridCol w="2560377"/>
                <a:gridCol w="3539542"/>
              </a:tblGrid>
              <a:tr h="139040">
                <a:tc>
                  <a:txBody>
                    <a:bodyPr/>
                    <a:lstStyle/>
                    <a:p>
                      <a:r>
                        <a:rPr kumimoji="1" lang="en-US" altLang="ja-JP" sz="3200" dirty="0" smtClean="0"/>
                        <a:t>a.</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総務</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（西田委員長）</a:t>
                      </a:r>
                      <a:endParaRPr kumimoji="1" lang="ja-JP" altLang="en-US" sz="3200" dirty="0">
                        <a:latin typeface="ＭＳ ゴシック" pitchFamily="49" charset="-128"/>
                        <a:ea typeface="ＭＳ ゴシック"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kumimoji="1" lang="en-US" altLang="ja-JP" sz="3200" dirty="0" smtClean="0"/>
                        <a:t>b.</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企画</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（伊藤委員長）</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kumimoji="1" lang="en-US" altLang="ja-JP" sz="3200" dirty="0" smtClean="0"/>
                        <a:t>c.</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広報</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（巽　委員長）</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kumimoji="1" lang="en-US" altLang="ja-JP" sz="3200" dirty="0" smtClean="0"/>
                        <a:t>d.</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出版・編集</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（町田委員長）</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kumimoji="1" lang="en-US" altLang="ja-JP" sz="3200" dirty="0" smtClean="0"/>
                        <a:t>e.</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経理</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（秋葉委員長）</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kumimoji="1" lang="en-US" altLang="ja-JP" sz="3200" dirty="0" smtClean="0"/>
                        <a:t>f.</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表彰</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3200" dirty="0" smtClean="0"/>
                        <a:t>（山本委員長）</a:t>
                      </a:r>
                      <a:endParaRPr kumimoji="1" lang="ja-JP" altLang="en-US" sz="3200" dirty="0">
                        <a:latin typeface="ＭＳ ゴシック" pitchFamily="49" charset="-128"/>
                        <a:ea typeface="ＭＳ ゴシック"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1258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body" sz="half" idx="4294967295"/>
          </p:nvPr>
        </p:nvSpPr>
        <p:spPr>
          <a:xfrm>
            <a:off x="1071563" y="1844824"/>
            <a:ext cx="7358062" cy="523220"/>
          </a:xfrm>
        </p:spPr>
        <p:txBody>
          <a:bodyPr>
            <a:spAutoFit/>
          </a:bodyPr>
          <a:lstStyle/>
          <a:p>
            <a:pPr marL="0" indent="0">
              <a:buFont typeface="Wingdings" pitchFamily="2" charset="2"/>
              <a:buChar char="n"/>
            </a:pPr>
            <a:r>
              <a:rPr lang="ja-JP" altLang="en-US" sz="2800" dirty="0" smtClean="0">
                <a:solidFill>
                  <a:srgbClr val="333399"/>
                </a:solidFill>
                <a:latin typeface="HGPｺﾞｼｯｸE" pitchFamily="50" charset="-128"/>
                <a:ea typeface="HGPｺﾞｼｯｸE" pitchFamily="50" charset="-128"/>
              </a:rPr>
              <a:t>メンバー</a:t>
            </a:r>
            <a:endParaRPr lang="en-US" altLang="ja-JP" sz="2800" dirty="0" smtClean="0">
              <a:solidFill>
                <a:srgbClr val="333399"/>
              </a:solidFill>
              <a:latin typeface="HGPｺﾞｼｯｸE" pitchFamily="50" charset="-128"/>
              <a:ea typeface="HGPｺﾞｼｯｸE" pitchFamily="50" charset="-128"/>
            </a:endParaRPr>
          </a:p>
        </p:txBody>
      </p:sp>
      <p:sp>
        <p:nvSpPr>
          <p:cNvPr id="2051" name="Rectangle 4"/>
          <p:cNvSpPr txBox="1">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4400" dirty="0"/>
              <a:t>【</a:t>
            </a:r>
            <a:r>
              <a:rPr lang="ja-JP" altLang="en-US" sz="4400" dirty="0"/>
              <a:t>総務小委員会</a:t>
            </a:r>
            <a:r>
              <a:rPr lang="en-US" altLang="ja-JP" sz="4400" dirty="0"/>
              <a:t>】</a:t>
            </a:r>
            <a:r>
              <a:rPr lang="ja-JP" altLang="en-US" sz="4400" dirty="0"/>
              <a:t>（</a:t>
            </a:r>
            <a:r>
              <a:rPr lang="en-US" altLang="ja-JP" sz="4400" dirty="0" smtClean="0"/>
              <a:t>1/5</a:t>
            </a:r>
            <a:r>
              <a:rPr lang="ja-JP" altLang="en-US" sz="4400" dirty="0" smtClean="0"/>
              <a:t>）</a:t>
            </a:r>
            <a:endParaRPr lang="ja-JP" altLang="en-US" sz="4400" dirty="0"/>
          </a:p>
        </p:txBody>
      </p:sp>
      <p:sp>
        <p:nvSpPr>
          <p:cNvPr id="2052"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F42AD6EC-166D-4F0E-AA9C-4223E0F63911}" type="slidenum">
              <a:rPr lang="en-US" altLang="ja-JP" sz="1400"/>
              <a:pPr algn="r" eaLnBrk="1" hangingPunct="1"/>
              <a:t>5</a:t>
            </a:fld>
            <a:endParaRPr lang="en-US" altLang="ja-JP" sz="1400"/>
          </a:p>
        </p:txBody>
      </p:sp>
      <p:graphicFrame>
        <p:nvGraphicFramePr>
          <p:cNvPr id="2" name="表 1"/>
          <p:cNvGraphicFramePr>
            <a:graphicFrameLocks noGrp="1"/>
          </p:cNvGraphicFramePr>
          <p:nvPr>
            <p:extLst>
              <p:ext uri="{D42A27DB-BD31-4B8C-83A1-F6EECF244321}">
                <p14:modId xmlns:p14="http://schemas.microsoft.com/office/powerpoint/2010/main" val="523533488"/>
              </p:ext>
            </p:extLst>
          </p:nvPr>
        </p:nvGraphicFramePr>
        <p:xfrm>
          <a:off x="1619250" y="2997200"/>
          <a:ext cx="5040982" cy="1943100"/>
        </p:xfrm>
        <a:graphic>
          <a:graphicData uri="http://schemas.openxmlformats.org/drawingml/2006/table">
            <a:tbl>
              <a:tblPr firstRow="1" bandRow="1">
                <a:tableStyleId>{5C22544A-7EE6-4342-B048-85BDC9FD1C3A}</a:tableStyleId>
              </a:tblPr>
              <a:tblGrid>
                <a:gridCol w="2088654"/>
                <a:gridCol w="1728192"/>
                <a:gridCol w="1224136"/>
              </a:tblGrid>
              <a:tr h="485775">
                <a:tc>
                  <a:txBody>
                    <a:bodyPr/>
                    <a:lstStyle/>
                    <a:p>
                      <a:r>
                        <a:rPr lang="ja-JP" altLang="en-US" sz="2400" b="0" dirty="0" smtClean="0">
                          <a:solidFill>
                            <a:schemeClr val="tx1"/>
                          </a:solidFill>
                          <a:latin typeface="HGｺﾞｼｯｸE" pitchFamily="49" charset="-128"/>
                          <a:ea typeface="HGｺﾞｼｯｸE" pitchFamily="49" charset="-128"/>
                        </a:rPr>
                        <a:t>西田　明美 </a:t>
                      </a:r>
                      <a:endParaRPr kumimoji="1" lang="ja-JP" altLang="en-US" sz="2400" b="0" dirty="0">
                        <a:solidFill>
                          <a:schemeClr val="tx1"/>
                        </a:solidFill>
                      </a:endParaRPr>
                    </a:p>
                  </a:txBody>
                  <a:tcPr marL="91438" marR="91438"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ja-JP" sz="2400" b="0" dirty="0" smtClean="0">
                          <a:solidFill>
                            <a:schemeClr val="tx1"/>
                          </a:solidFill>
                          <a:latin typeface="HGｺﾞｼｯｸE" pitchFamily="49" charset="-128"/>
                          <a:ea typeface="HGｺﾞｼｯｸE" pitchFamily="49" charset="-128"/>
                        </a:rPr>
                        <a:t>(JAEA)</a:t>
                      </a:r>
                      <a:r>
                        <a:rPr lang="ja-JP" altLang="en-US" sz="2400" b="0" dirty="0" smtClean="0">
                          <a:solidFill>
                            <a:schemeClr val="tx1"/>
                          </a:solidFill>
                          <a:latin typeface="HGｺﾞｼｯｸE" pitchFamily="49" charset="-128"/>
                          <a:ea typeface="HGｺﾞｼｯｸE" pitchFamily="49" charset="-128"/>
                        </a:rPr>
                        <a:t> </a:t>
                      </a:r>
                      <a:endParaRPr kumimoji="1" lang="ja-JP" altLang="en-US" sz="2400" b="0" dirty="0">
                        <a:solidFill>
                          <a:schemeClr val="tx1"/>
                        </a:solidFill>
                      </a:endParaRPr>
                    </a:p>
                  </a:txBody>
                  <a:tcPr marL="91438" marR="91438"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chemeClr val="tx1"/>
                          </a:solidFill>
                          <a:latin typeface="HGｺﾞｼｯｸE" pitchFamily="49" charset="-128"/>
                          <a:ea typeface="HGｺﾞｼｯｸE" pitchFamily="49" charset="-128"/>
                        </a:rPr>
                        <a:t>委員長</a:t>
                      </a:r>
                    </a:p>
                  </a:txBody>
                  <a:tcPr marL="91438" marR="91438"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5775">
                <a:tc>
                  <a:txBody>
                    <a:bodyPr/>
                    <a:lstStyle/>
                    <a:p>
                      <a:r>
                        <a:rPr lang="ja-JP" altLang="en-US" sz="2400" dirty="0" smtClean="0">
                          <a:solidFill>
                            <a:schemeClr val="tx1"/>
                          </a:solidFill>
                          <a:latin typeface="HGｺﾞｼｯｸE" pitchFamily="49" charset="-128"/>
                          <a:ea typeface="HGｺﾞｼｯｸE" pitchFamily="49" charset="-128"/>
                        </a:rPr>
                        <a:t>佐々　成正　</a:t>
                      </a:r>
                      <a:endParaRPr kumimoji="1" lang="ja-JP" altLang="en-US" sz="2400" dirty="0">
                        <a:solidFill>
                          <a:schemeClr val="tx1"/>
                        </a:solidFill>
                      </a:endParaRPr>
                    </a:p>
                  </a:txBody>
                  <a:tcPr marL="91438" marR="91438"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schemeClr val="tx1"/>
                          </a:solidFill>
                          <a:latin typeface="HGｺﾞｼｯｸE" pitchFamily="49" charset="-128"/>
                          <a:ea typeface="HGｺﾞｼｯｸE" pitchFamily="49" charset="-128"/>
                        </a:rPr>
                        <a:t>(JAEA)</a:t>
                      </a:r>
                    </a:p>
                  </a:txBody>
                  <a:tcPr marL="91438" marR="91438"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sz="2400" dirty="0">
                        <a:solidFill>
                          <a:schemeClr val="tx1"/>
                        </a:solidFill>
                      </a:endParaRPr>
                    </a:p>
                  </a:txBody>
                  <a:tcPr marL="91438" marR="91438"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85775">
                <a:tc>
                  <a:txBody>
                    <a:bodyPr/>
                    <a:lstStyle/>
                    <a:p>
                      <a:r>
                        <a:rPr lang="ja-JP" altLang="en-US" sz="2400" dirty="0" smtClean="0">
                          <a:solidFill>
                            <a:schemeClr val="tx1"/>
                          </a:solidFill>
                          <a:latin typeface="HGｺﾞｼｯｸE" pitchFamily="49" charset="-128"/>
                          <a:ea typeface="HGｺﾞｼｯｸE" pitchFamily="49" charset="-128"/>
                        </a:rPr>
                        <a:t>藤原　大資 </a:t>
                      </a:r>
                      <a:endParaRPr kumimoji="1" lang="ja-JP" altLang="en-US" sz="2400" dirty="0">
                        <a:solidFill>
                          <a:schemeClr val="tx1"/>
                        </a:solidFill>
                      </a:endParaRP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schemeClr val="tx1"/>
                          </a:solidFill>
                          <a:latin typeface="HGｺﾞｼｯｸE" pitchFamily="49" charset="-128"/>
                          <a:ea typeface="HGｺﾞｼｯｸE" pitchFamily="49" charset="-128"/>
                        </a:rPr>
                        <a:t>(</a:t>
                      </a:r>
                      <a:r>
                        <a:rPr lang="ja-JP" altLang="en-US" sz="2400" dirty="0" smtClean="0">
                          <a:solidFill>
                            <a:schemeClr val="tx1"/>
                          </a:solidFill>
                          <a:latin typeface="HGｺﾞｼｯｸE" pitchFamily="49" charset="-128"/>
                          <a:ea typeface="HGｺﾞｼｯｸE" pitchFamily="49" charset="-128"/>
                        </a:rPr>
                        <a:t>テプシス</a:t>
                      </a:r>
                      <a:r>
                        <a:rPr lang="en-US" altLang="ja-JP" sz="2400" dirty="0" smtClean="0">
                          <a:solidFill>
                            <a:schemeClr val="tx1"/>
                          </a:solidFill>
                          <a:latin typeface="HGｺﾞｼｯｸE" pitchFamily="49" charset="-128"/>
                          <a:ea typeface="HGｺﾞｼｯｸE" pitchFamily="49" charset="-128"/>
                        </a:rPr>
                        <a:t>)</a:t>
                      </a: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2400" dirty="0">
                        <a:solidFill>
                          <a:schemeClr val="tx1"/>
                        </a:solidFill>
                      </a:endParaRP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5775">
                <a:tc>
                  <a:txBody>
                    <a:bodyPr/>
                    <a:lstStyle/>
                    <a:p>
                      <a:r>
                        <a:rPr lang="ja-JP" altLang="en-US" sz="2400" dirty="0" smtClean="0">
                          <a:solidFill>
                            <a:schemeClr val="tx1"/>
                          </a:solidFill>
                          <a:latin typeface="HGｺﾞｼｯｸE" pitchFamily="49" charset="-128"/>
                          <a:ea typeface="HGｺﾞｼｯｸE" pitchFamily="49" charset="-128"/>
                        </a:rPr>
                        <a:t>羽間　収</a:t>
                      </a:r>
                      <a:endParaRPr kumimoji="1" lang="ja-JP" altLang="en-US" sz="2400" dirty="0">
                        <a:solidFill>
                          <a:schemeClr val="tx1"/>
                        </a:solidFill>
                      </a:endParaRP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schemeClr val="tx1"/>
                          </a:solidFill>
                          <a:latin typeface="HGｺﾞｼｯｸE" pitchFamily="49" charset="-128"/>
                          <a:ea typeface="HGｺﾞｼｯｸE" pitchFamily="49" charset="-128"/>
                        </a:rPr>
                        <a:t>(CTC)</a:t>
                      </a: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2400" dirty="0">
                        <a:solidFill>
                          <a:schemeClr val="tx1"/>
                        </a:solidFill>
                      </a:endParaRPr>
                    </a:p>
                  </a:txBody>
                  <a:tcPr marL="91438" marR="91438"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0081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sz="half" idx="4294967295"/>
          </p:nvPr>
        </p:nvSpPr>
        <p:spPr>
          <a:xfrm>
            <a:off x="1017588" y="1493838"/>
            <a:ext cx="7983537" cy="5102935"/>
          </a:xfrm>
          <a:noFill/>
        </p:spPr>
        <p:txBody>
          <a:bodyPr>
            <a:spAutoFit/>
          </a:bodyPr>
          <a:lstStyle/>
          <a:p>
            <a:pPr>
              <a:buFont typeface="Wingdings" pitchFamily="2" charset="2"/>
              <a:buChar char="n"/>
            </a:pPr>
            <a:r>
              <a:rPr lang="ja-JP" altLang="en-US" sz="2800" dirty="0" smtClean="0">
                <a:solidFill>
                  <a:srgbClr val="333399"/>
                </a:solidFill>
                <a:latin typeface="HGPｺﾞｼｯｸE" pitchFamily="50" charset="-128"/>
                <a:ea typeface="HGPｺﾞｼｯｸE" pitchFamily="50" charset="-128"/>
              </a:rPr>
              <a:t>運営委員会開催</a:t>
            </a:r>
            <a:endParaRPr lang="en-US" altLang="ja-JP" sz="2800" dirty="0" smtClean="0">
              <a:solidFill>
                <a:srgbClr val="333399"/>
              </a:solidFill>
              <a:latin typeface="HGPｺﾞｼｯｸE" pitchFamily="50" charset="-128"/>
              <a:ea typeface="HGPｺﾞｼｯｸE" pitchFamily="50" charset="-128"/>
            </a:endParaRPr>
          </a:p>
          <a:p>
            <a:pPr lvl="1">
              <a:buFont typeface="Wingdings" pitchFamily="2" charset="2"/>
              <a:buChar char="n"/>
            </a:pPr>
            <a:r>
              <a:rPr lang="ja-JP" altLang="en-US" sz="2000" dirty="0" smtClean="0">
                <a:latin typeface="HGPｺﾞｼｯｸE" pitchFamily="50" charset="-128"/>
                <a:ea typeface="HGPｺﾞｼｯｸE" pitchFamily="50" charset="-128"/>
              </a:rPr>
              <a:t>第一回</a:t>
            </a:r>
            <a:endParaRPr lang="en-US" altLang="ja-JP" sz="2000" dirty="0" smtClean="0">
              <a:latin typeface="HGPｺﾞｼｯｸE" pitchFamily="50" charset="-128"/>
              <a:ea typeface="HGPｺﾞｼｯｸE" pitchFamily="50" charset="-128"/>
            </a:endParaRPr>
          </a:p>
          <a:p>
            <a:pPr lvl="2">
              <a:buFont typeface="Wingdings" pitchFamily="2" charset="2"/>
              <a:buChar char="n"/>
            </a:pPr>
            <a:r>
              <a:rPr lang="ja-JP" altLang="en-US" sz="1600" dirty="0" smtClean="0">
                <a:latin typeface="HGPｺﾞｼｯｸE" pitchFamily="50" charset="-128"/>
                <a:ea typeface="HGPｺﾞｼｯｸE" pitchFamily="50" charset="-128"/>
              </a:rPr>
              <a:t>日時：</a:t>
            </a:r>
            <a:r>
              <a:rPr lang="en-US" altLang="ja-JP" sz="1600" dirty="0" smtClean="0">
                <a:latin typeface="HGPｺﾞｼｯｸE" pitchFamily="50" charset="-128"/>
                <a:ea typeface="HGPｺﾞｼｯｸE" pitchFamily="50" charset="-128"/>
              </a:rPr>
              <a:t>H26</a:t>
            </a:r>
            <a:r>
              <a:rPr lang="ja-JP" altLang="en-US" sz="1600" dirty="0" smtClean="0">
                <a:latin typeface="HGPｺﾞｼｯｸE" pitchFamily="50" charset="-128"/>
                <a:ea typeface="HGPｺﾞｼｯｸE" pitchFamily="50" charset="-128"/>
              </a:rPr>
              <a:t>年</a:t>
            </a:r>
            <a:r>
              <a:rPr lang="en-US" altLang="ja-JP" sz="1600" dirty="0" smtClean="0">
                <a:latin typeface="HGPｺﾞｼｯｸE" pitchFamily="50" charset="-128"/>
                <a:ea typeface="HGPｺﾞｼｯｸE" pitchFamily="50" charset="-128"/>
              </a:rPr>
              <a:t>5</a:t>
            </a:r>
            <a:r>
              <a:rPr lang="ja-JP" altLang="en-US" sz="1600" dirty="0" smtClean="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23</a:t>
            </a:r>
            <a:r>
              <a:rPr lang="ja-JP" altLang="en-US" sz="1600" dirty="0" smtClean="0">
                <a:latin typeface="HGPｺﾞｼｯｸE" pitchFamily="50" charset="-128"/>
                <a:ea typeface="HGPｺﾞｼｯｸE" pitchFamily="50" charset="-128"/>
              </a:rPr>
              <a:t>日</a:t>
            </a:r>
            <a:r>
              <a:rPr lang="en-US" altLang="ja-JP" sz="1600" dirty="0" smtClean="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金</a:t>
            </a:r>
            <a:r>
              <a:rPr lang="en-US" altLang="ja-JP" sz="16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　</a:t>
            </a:r>
            <a:r>
              <a:rPr lang="en-US" altLang="ja-JP" sz="1600" dirty="0" smtClean="0">
                <a:latin typeface="HGPｺﾞｼｯｸE" pitchFamily="50" charset="-128"/>
                <a:ea typeface="HGPｺﾞｼｯｸE" pitchFamily="50" charset="-128"/>
              </a:rPr>
              <a:t>13:30-15:30</a:t>
            </a:r>
          </a:p>
          <a:p>
            <a:pPr lvl="2">
              <a:buFont typeface="Wingdings" pitchFamily="2" charset="2"/>
              <a:buChar char="n"/>
            </a:pPr>
            <a:r>
              <a:rPr lang="ja-JP" altLang="en-US" sz="1600" dirty="0" smtClean="0">
                <a:latin typeface="HGPｺﾞｼｯｸE" pitchFamily="50" charset="-128"/>
                <a:ea typeface="HGPｺﾞｼｯｸE" pitchFamily="50" charset="-128"/>
              </a:rPr>
              <a:t>内容：活動方針の確認、春の年会における表彰</a:t>
            </a:r>
            <a:r>
              <a:rPr lang="ja-JP" altLang="en-US" sz="1600" dirty="0">
                <a:latin typeface="HGPｺﾞｼｯｸE" pitchFamily="50" charset="-128"/>
                <a:ea typeface="HGPｺﾞｼｯｸE" pitchFamily="50" charset="-128"/>
              </a:rPr>
              <a:t>報告、 </a:t>
            </a:r>
            <a:r>
              <a:rPr lang="ja-JP" altLang="en-US" sz="1600" dirty="0" smtClean="0">
                <a:latin typeface="HGPｺﾞｼｯｸE" pitchFamily="50" charset="-128"/>
                <a:ea typeface="HGPｺﾞｼｯｸE" pitchFamily="50" charset="-128"/>
              </a:rPr>
              <a:t>秋</a:t>
            </a:r>
            <a:r>
              <a:rPr lang="ja-JP" altLang="en-US" sz="1600" dirty="0">
                <a:latin typeface="HGPｺﾞｼｯｸE" pitchFamily="50" charset="-128"/>
                <a:ea typeface="HGPｺﾞｼｯｸE" pitchFamily="50" charset="-128"/>
              </a:rPr>
              <a:t>の</a:t>
            </a:r>
            <a:r>
              <a:rPr lang="ja-JP" altLang="en-US" sz="1600" dirty="0" smtClean="0">
                <a:latin typeface="HGPｺﾞｼｯｸE" pitchFamily="50" charset="-128"/>
                <a:ea typeface="HGPｺﾞｼｯｸE" pitchFamily="50" charset="-128"/>
              </a:rPr>
              <a:t>大会における部会企画・運営の検討</a:t>
            </a:r>
            <a:endParaRPr lang="en-US" altLang="ja-JP" sz="1600" dirty="0" smtClean="0">
              <a:latin typeface="HGPｺﾞｼｯｸE" pitchFamily="50" charset="-128"/>
              <a:ea typeface="HGPｺﾞｼｯｸE" pitchFamily="50" charset="-128"/>
            </a:endParaRPr>
          </a:p>
          <a:p>
            <a:pPr lvl="1">
              <a:buFont typeface="Wingdings" pitchFamily="2" charset="2"/>
              <a:buChar char="n"/>
            </a:pPr>
            <a:r>
              <a:rPr lang="ja-JP" altLang="en-US" sz="2000" dirty="0" smtClean="0">
                <a:latin typeface="HGPｺﾞｼｯｸE" pitchFamily="50" charset="-128"/>
                <a:ea typeface="HGPｺﾞｼｯｸE" pitchFamily="50" charset="-128"/>
              </a:rPr>
              <a:t>第二回</a:t>
            </a:r>
            <a:endParaRPr lang="en-US" altLang="ja-JP" sz="2000" dirty="0" smtClean="0">
              <a:latin typeface="HGPｺﾞｼｯｸE" pitchFamily="50" charset="-128"/>
              <a:ea typeface="HGPｺﾞｼｯｸE" pitchFamily="50" charset="-128"/>
            </a:endParaRPr>
          </a:p>
          <a:p>
            <a:pPr lvl="2">
              <a:buFont typeface="Wingdings" pitchFamily="2" charset="2"/>
              <a:buChar char="n"/>
            </a:pPr>
            <a:r>
              <a:rPr lang="ja-JP" altLang="en-US" sz="1600" dirty="0" smtClean="0">
                <a:latin typeface="HGPｺﾞｼｯｸE" pitchFamily="50" charset="-128"/>
                <a:ea typeface="HGPｺﾞｼｯｸE" pitchFamily="50" charset="-128"/>
              </a:rPr>
              <a:t>日時：</a:t>
            </a:r>
            <a:r>
              <a:rPr lang="en-US" altLang="ja-JP" sz="1600" dirty="0" smtClean="0">
                <a:latin typeface="HGPｺﾞｼｯｸE" pitchFamily="50" charset="-128"/>
                <a:ea typeface="HGPｺﾞｼｯｸE" pitchFamily="50" charset="-128"/>
              </a:rPr>
              <a:t>H26</a:t>
            </a:r>
            <a:r>
              <a:rPr lang="ja-JP" altLang="en-US" sz="1600" dirty="0" smtClean="0">
                <a:latin typeface="HGPｺﾞｼｯｸE" pitchFamily="50" charset="-128"/>
                <a:ea typeface="HGPｺﾞｼｯｸE" pitchFamily="50" charset="-128"/>
              </a:rPr>
              <a:t>年</a:t>
            </a:r>
            <a:r>
              <a:rPr lang="en-US" altLang="ja-JP" sz="1600" dirty="0" smtClean="0">
                <a:latin typeface="HGPｺﾞｼｯｸE" pitchFamily="50" charset="-128"/>
                <a:ea typeface="HGPｺﾞｼｯｸE" pitchFamily="50" charset="-128"/>
              </a:rPr>
              <a:t>8</a:t>
            </a:r>
            <a:r>
              <a:rPr lang="ja-JP" altLang="en-US" sz="1600" dirty="0" smtClean="0">
                <a:latin typeface="HGPｺﾞｼｯｸE" pitchFamily="50" charset="-128"/>
                <a:ea typeface="HGPｺﾞｼｯｸE" pitchFamily="50" charset="-128"/>
              </a:rPr>
              <a:t>月</a:t>
            </a:r>
            <a:r>
              <a:rPr lang="en-US" altLang="ja-JP" sz="1600" dirty="0" smtClean="0">
                <a:latin typeface="HGPｺﾞｼｯｸE" pitchFamily="50" charset="-128"/>
                <a:ea typeface="HGPｺﾞｼｯｸE" pitchFamily="50" charset="-128"/>
              </a:rPr>
              <a:t>22</a:t>
            </a:r>
            <a:r>
              <a:rPr lang="ja-JP" altLang="en-US" sz="1600" dirty="0" smtClean="0">
                <a:latin typeface="HGPｺﾞｼｯｸE" pitchFamily="50" charset="-128"/>
                <a:ea typeface="HGPｺﾞｼｯｸE" pitchFamily="50" charset="-128"/>
              </a:rPr>
              <a:t>日</a:t>
            </a:r>
            <a:r>
              <a:rPr lang="en-US" altLang="ja-JP" sz="1600" dirty="0" smtClean="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金</a:t>
            </a:r>
            <a:r>
              <a:rPr lang="en-US" altLang="ja-JP" sz="16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　</a:t>
            </a:r>
            <a:r>
              <a:rPr lang="en-US" altLang="ja-JP" sz="1600" dirty="0" smtClean="0">
                <a:latin typeface="HGPｺﾞｼｯｸE" pitchFamily="50" charset="-128"/>
                <a:ea typeface="HGPｺﾞｼｯｸE" pitchFamily="50" charset="-128"/>
              </a:rPr>
              <a:t>10:00-12:00</a:t>
            </a:r>
          </a:p>
          <a:p>
            <a:pPr lvl="2">
              <a:buFont typeface="Wingdings" pitchFamily="2" charset="2"/>
              <a:buChar char="n"/>
            </a:pPr>
            <a:r>
              <a:rPr lang="ja-JP" altLang="en-US" sz="1600" dirty="0" smtClean="0">
                <a:latin typeface="HGPｺﾞｼｯｸE" pitchFamily="50" charset="-128"/>
                <a:ea typeface="HGPｺﾞｼｯｸE" pitchFamily="50" charset="-128"/>
              </a:rPr>
              <a:t>内容</a:t>
            </a:r>
            <a:r>
              <a:rPr lang="ja-JP" altLang="en-US" sz="1600" dirty="0">
                <a:latin typeface="HGPｺﾞｼｯｸE" pitchFamily="50" charset="-128"/>
                <a:ea typeface="HGPｺﾞｼｯｸE" pitchFamily="50" charset="-128"/>
              </a:rPr>
              <a:t>：各種共催・企画イベント等、秋</a:t>
            </a:r>
            <a:r>
              <a:rPr lang="ja-JP" altLang="en-US" sz="1600" dirty="0" smtClean="0">
                <a:latin typeface="HGPｺﾞｼｯｸE" pitchFamily="50" charset="-128"/>
                <a:ea typeface="HGPｺﾞｼｯｸE" pitchFamily="50" charset="-128"/>
              </a:rPr>
              <a:t>の大会全体</a:t>
            </a:r>
            <a:r>
              <a:rPr lang="ja-JP" altLang="en-US" sz="1600" dirty="0">
                <a:latin typeface="HGPｺﾞｼｯｸE" pitchFamily="50" charset="-128"/>
                <a:ea typeface="HGPｺﾞｼｯｸE" pitchFamily="50" charset="-128"/>
              </a:rPr>
              <a:t>会議</a:t>
            </a:r>
            <a:r>
              <a:rPr lang="ja-JP" altLang="en-US" sz="1600" dirty="0" smtClean="0">
                <a:latin typeface="HGPｺﾞｼｯｸE" pitchFamily="50" charset="-128"/>
                <a:ea typeface="HGPｺﾞｼｯｸE" pitchFamily="50" charset="-128"/>
              </a:rPr>
              <a:t>準備、春の年会における企画セッションの検討、部会賞の募集について</a:t>
            </a:r>
            <a:endParaRPr lang="en-US" altLang="ja-JP" sz="1600" dirty="0" smtClean="0">
              <a:latin typeface="HGPｺﾞｼｯｸE" pitchFamily="50" charset="-128"/>
              <a:ea typeface="HGPｺﾞｼｯｸE" pitchFamily="50" charset="-128"/>
            </a:endParaRPr>
          </a:p>
          <a:p>
            <a:pPr lvl="1">
              <a:buFont typeface="Wingdings" pitchFamily="2" charset="2"/>
              <a:buChar char="n"/>
            </a:pPr>
            <a:r>
              <a:rPr lang="ja-JP" altLang="en-US" sz="2000" dirty="0" smtClean="0">
                <a:latin typeface="HGPｺﾞｼｯｸE" pitchFamily="50" charset="-128"/>
                <a:ea typeface="HGPｺﾞｼｯｸE" pitchFamily="50" charset="-128"/>
              </a:rPr>
              <a:t>第三回</a:t>
            </a:r>
            <a:endParaRPr lang="en-US" altLang="ja-JP" sz="2000" dirty="0" smtClean="0">
              <a:latin typeface="HGPｺﾞｼｯｸE" pitchFamily="50" charset="-128"/>
              <a:ea typeface="HGPｺﾞｼｯｸE" pitchFamily="50" charset="-128"/>
            </a:endParaRPr>
          </a:p>
          <a:p>
            <a:pPr lvl="2">
              <a:buFont typeface="Wingdings" pitchFamily="2" charset="2"/>
              <a:buChar char="n"/>
            </a:pPr>
            <a:r>
              <a:rPr lang="ja-JP" altLang="en-US" sz="1600" dirty="0" smtClean="0">
                <a:latin typeface="HGPｺﾞｼｯｸE" pitchFamily="50" charset="-128"/>
                <a:ea typeface="HGPｺﾞｼｯｸE" pitchFamily="50" charset="-128"/>
              </a:rPr>
              <a:t>日時：</a:t>
            </a:r>
            <a:r>
              <a:rPr lang="en-US" altLang="ja-JP" sz="1600" dirty="0" smtClean="0">
                <a:latin typeface="HGPｺﾞｼｯｸE" pitchFamily="50" charset="-128"/>
                <a:ea typeface="HGPｺﾞｼｯｸE" pitchFamily="50" charset="-128"/>
              </a:rPr>
              <a:t>H26</a:t>
            </a:r>
            <a:r>
              <a:rPr lang="ja-JP" altLang="en-US" sz="1600" dirty="0" smtClean="0">
                <a:latin typeface="HGPｺﾞｼｯｸE" pitchFamily="50" charset="-128"/>
                <a:ea typeface="HGPｺﾞｼｯｸE" pitchFamily="50" charset="-128"/>
              </a:rPr>
              <a:t>年</a:t>
            </a:r>
            <a:r>
              <a:rPr lang="en-US" altLang="ja-JP" sz="1600" dirty="0" smtClean="0">
                <a:latin typeface="HGPｺﾞｼｯｸE" pitchFamily="50" charset="-128"/>
                <a:ea typeface="HGPｺﾞｼｯｸE" pitchFamily="50" charset="-128"/>
              </a:rPr>
              <a:t>10</a:t>
            </a:r>
            <a:r>
              <a:rPr lang="ja-JP" altLang="en-US" sz="1600" dirty="0" smtClean="0">
                <a:latin typeface="HGPｺﾞｼｯｸE" pitchFamily="50" charset="-128"/>
                <a:ea typeface="HGPｺﾞｼｯｸE" pitchFamily="50" charset="-128"/>
              </a:rPr>
              <a:t>月開催予定</a:t>
            </a:r>
            <a:endParaRPr lang="en-US" altLang="ja-JP" sz="1600" dirty="0" smtClean="0">
              <a:latin typeface="HGPｺﾞｼｯｸE" pitchFamily="50" charset="-128"/>
              <a:ea typeface="HGPｺﾞｼｯｸE" pitchFamily="50" charset="-128"/>
            </a:endParaRPr>
          </a:p>
          <a:p>
            <a:pPr lvl="2">
              <a:buFont typeface="Wingdings" pitchFamily="2" charset="2"/>
              <a:buChar char="n"/>
            </a:pPr>
            <a:r>
              <a:rPr lang="ja-JP" altLang="en-US" sz="1600" dirty="0" smtClean="0">
                <a:latin typeface="HGPｺﾞｼｯｸE" pitchFamily="50" charset="-128"/>
                <a:ea typeface="HGPｺﾞｼｯｸE" pitchFamily="50" charset="-128"/>
              </a:rPr>
              <a:t>内容：各種共催・企画イベント等、春の年会における部会企画・運営の検討、部会</a:t>
            </a:r>
            <a:r>
              <a:rPr lang="ja-JP" altLang="en-US" sz="1600" dirty="0">
                <a:latin typeface="HGPｺﾞｼｯｸE" pitchFamily="50" charset="-128"/>
                <a:ea typeface="HGPｺﾞｼｯｸE" pitchFamily="50" charset="-128"/>
              </a:rPr>
              <a:t>賞の募集に</a:t>
            </a:r>
            <a:r>
              <a:rPr lang="ja-JP" altLang="en-US" sz="1600" dirty="0" smtClean="0">
                <a:latin typeface="HGPｺﾞｼｯｸE" pitchFamily="50" charset="-128"/>
                <a:ea typeface="HGPｺﾞｼｯｸE" pitchFamily="50" charset="-128"/>
              </a:rPr>
              <a:t>ついて</a:t>
            </a:r>
            <a:endParaRPr lang="en-US" altLang="ja-JP" sz="1600" dirty="0" smtClean="0">
              <a:latin typeface="HGPｺﾞｼｯｸE" pitchFamily="50" charset="-128"/>
              <a:ea typeface="HGPｺﾞｼｯｸE" pitchFamily="50" charset="-128"/>
            </a:endParaRPr>
          </a:p>
          <a:p>
            <a:pPr lvl="1">
              <a:buFont typeface="Wingdings" pitchFamily="2" charset="2"/>
              <a:buChar char="n"/>
            </a:pPr>
            <a:r>
              <a:rPr lang="ja-JP" altLang="en-US" sz="2000" dirty="0" smtClean="0">
                <a:latin typeface="HGPｺﾞｼｯｸE" pitchFamily="50" charset="-128"/>
                <a:ea typeface="HGPｺﾞｼｯｸE" pitchFamily="50" charset="-128"/>
              </a:rPr>
              <a:t>第四回</a:t>
            </a:r>
            <a:endParaRPr lang="en-US" altLang="ja-JP" sz="2000" dirty="0" smtClean="0">
              <a:latin typeface="HGPｺﾞｼｯｸE" pitchFamily="50" charset="-128"/>
              <a:ea typeface="HGPｺﾞｼｯｸE" pitchFamily="50" charset="-128"/>
            </a:endParaRPr>
          </a:p>
          <a:p>
            <a:pPr lvl="2">
              <a:buFont typeface="Wingdings" pitchFamily="2" charset="2"/>
              <a:buChar char="n"/>
            </a:pPr>
            <a:r>
              <a:rPr lang="ja-JP" altLang="en-US" sz="1600" dirty="0" smtClean="0">
                <a:latin typeface="HGPｺﾞｼｯｸE" pitchFamily="50" charset="-128"/>
                <a:ea typeface="HGPｺﾞｼｯｸE" pitchFamily="50" charset="-128"/>
              </a:rPr>
              <a:t>開催日：</a:t>
            </a:r>
            <a:r>
              <a:rPr lang="en-US" altLang="ja-JP" sz="1600" dirty="0" smtClean="0">
                <a:latin typeface="HGPｺﾞｼｯｸE" pitchFamily="50" charset="-128"/>
                <a:ea typeface="HGPｺﾞｼｯｸE" pitchFamily="50" charset="-128"/>
              </a:rPr>
              <a:t>H27</a:t>
            </a:r>
            <a:r>
              <a:rPr lang="ja-JP" altLang="en-US" sz="1600" dirty="0" smtClean="0">
                <a:latin typeface="HGPｺﾞｼｯｸE" pitchFamily="50" charset="-128"/>
                <a:ea typeface="HGPｺﾞｼｯｸE" pitchFamily="50" charset="-128"/>
              </a:rPr>
              <a:t>年</a:t>
            </a:r>
            <a:r>
              <a:rPr lang="en-US" altLang="ja-JP" sz="1600" dirty="0">
                <a:latin typeface="HGPｺﾞｼｯｸE" pitchFamily="50" charset="-128"/>
                <a:ea typeface="HGPｺﾞｼｯｸE" pitchFamily="50" charset="-128"/>
              </a:rPr>
              <a:t>2</a:t>
            </a:r>
            <a:r>
              <a:rPr lang="ja-JP" altLang="en-US" sz="1600" dirty="0" smtClean="0">
                <a:latin typeface="HGPｺﾞｼｯｸE" pitchFamily="50" charset="-128"/>
                <a:ea typeface="HGPｺﾞｼｯｸE" pitchFamily="50" charset="-128"/>
              </a:rPr>
              <a:t>月開催予定</a:t>
            </a:r>
          </a:p>
          <a:p>
            <a:pPr lvl="2">
              <a:buFont typeface="Wingdings" pitchFamily="2" charset="2"/>
              <a:buChar char="n"/>
            </a:pPr>
            <a:r>
              <a:rPr lang="ja-JP" altLang="en-US" sz="1600" dirty="0" smtClean="0">
                <a:latin typeface="HGPｺﾞｼｯｸE" pitchFamily="50" charset="-128"/>
                <a:ea typeface="HGPｺﾞｼｯｸE" pitchFamily="50" charset="-128"/>
              </a:rPr>
              <a:t>内容：部会賞の承認、春の年会全体会議準備、フェロー推薦</a:t>
            </a:r>
            <a:endParaRPr lang="en-US" altLang="ja-JP" sz="1600" dirty="0" smtClean="0">
              <a:latin typeface="HGPｺﾞｼｯｸE" pitchFamily="50" charset="-128"/>
              <a:ea typeface="HGPｺﾞｼｯｸE" pitchFamily="50" charset="-128"/>
            </a:endParaRPr>
          </a:p>
        </p:txBody>
      </p:sp>
      <p:sp>
        <p:nvSpPr>
          <p:cNvPr id="3075" name="Rectangle 4"/>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総務小委員会</a:t>
            </a:r>
            <a:r>
              <a:rPr lang="en-US" altLang="ja-JP" dirty="0" smtClean="0"/>
              <a:t>】</a:t>
            </a:r>
            <a:r>
              <a:rPr lang="ja-JP" altLang="en-US" dirty="0" smtClean="0"/>
              <a:t>（</a:t>
            </a:r>
            <a:r>
              <a:rPr lang="en-US" altLang="ja-JP" dirty="0" smtClean="0"/>
              <a:t>2/5</a:t>
            </a:r>
            <a:r>
              <a:rPr lang="ja-JP" altLang="en-US" dirty="0" smtClean="0"/>
              <a:t>）</a:t>
            </a:r>
          </a:p>
        </p:txBody>
      </p:sp>
      <p:sp>
        <p:nvSpPr>
          <p:cNvPr id="3076"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5810B922-D480-44E1-9684-880248E4CD22}" type="slidenum">
              <a:rPr lang="en-US" altLang="ja-JP" sz="1400"/>
              <a:pPr algn="r" eaLnBrk="1" hangingPunct="1"/>
              <a:t>6</a:t>
            </a:fld>
            <a:endParaRPr lang="en-US" altLang="ja-JP" sz="1400"/>
          </a:p>
        </p:txBody>
      </p:sp>
    </p:spTree>
    <p:extLst>
      <p:ext uri="{BB962C8B-B14F-4D97-AF65-F5344CB8AC3E}">
        <p14:creationId xmlns:p14="http://schemas.microsoft.com/office/powerpoint/2010/main" val="38748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sz="half" idx="4294967295"/>
          </p:nvPr>
        </p:nvSpPr>
        <p:spPr>
          <a:xfrm>
            <a:off x="1000125" y="1556792"/>
            <a:ext cx="7459663" cy="2960811"/>
          </a:xfrm>
        </p:spPr>
        <p:txBody>
          <a:bodyPr>
            <a:spAutoFit/>
          </a:bodyPr>
          <a:lstStyle/>
          <a:p>
            <a:pPr>
              <a:buFont typeface="Wingdings" pitchFamily="2" charset="2"/>
              <a:buChar char="n"/>
              <a:defRPr/>
            </a:pPr>
            <a:r>
              <a:rPr lang="ja-JP" altLang="en-US" sz="2800" dirty="0" smtClean="0">
                <a:solidFill>
                  <a:srgbClr val="333399"/>
                </a:solidFill>
                <a:latin typeface="HGPｺﾞｼｯｸE" pitchFamily="50" charset="-128"/>
                <a:ea typeface="HGPｺﾞｼｯｸE" pitchFamily="50" charset="-128"/>
              </a:rPr>
              <a:t>第</a:t>
            </a:r>
            <a:r>
              <a:rPr lang="en-US" altLang="ja-JP" sz="2800" dirty="0" smtClean="0">
                <a:solidFill>
                  <a:srgbClr val="333399"/>
                </a:solidFill>
                <a:latin typeface="HGPｺﾞｼｯｸE" pitchFamily="50" charset="-128"/>
                <a:ea typeface="HGPｺﾞｼｯｸE" pitchFamily="50" charset="-128"/>
              </a:rPr>
              <a:t>16</a:t>
            </a:r>
            <a:r>
              <a:rPr lang="ja-JP" altLang="en-US" sz="2800" dirty="0" smtClean="0">
                <a:solidFill>
                  <a:srgbClr val="333399"/>
                </a:solidFill>
                <a:latin typeface="HGPｺﾞｼｯｸE" pitchFamily="50" charset="-128"/>
                <a:ea typeface="HGPｺﾞｼｯｸE" pitchFamily="50" charset="-128"/>
              </a:rPr>
              <a:t>回全体会議開催</a:t>
            </a:r>
            <a:endParaRPr lang="en-US" altLang="ja-JP" sz="2800" dirty="0" smtClean="0">
              <a:solidFill>
                <a:srgbClr val="333399"/>
              </a:solidFill>
              <a:latin typeface="HGPｺﾞｼｯｸE" pitchFamily="50" charset="-128"/>
              <a:ea typeface="HGPｺﾞｼｯｸE" pitchFamily="50" charset="-128"/>
            </a:endParaRPr>
          </a:p>
          <a:p>
            <a:pPr lvl="1">
              <a:buFont typeface="Wingdings" pitchFamily="2" charset="2"/>
              <a:buChar char="n"/>
              <a:defRPr/>
            </a:pPr>
            <a:r>
              <a:rPr lang="ja-JP" altLang="en-US" sz="2400" dirty="0" smtClean="0">
                <a:latin typeface="HGPｺﾞｼｯｸE" pitchFamily="50" charset="-128"/>
                <a:ea typeface="HGPｺﾞｼｯｸE" pitchFamily="50" charset="-128"/>
              </a:rPr>
              <a:t>日時：</a:t>
            </a:r>
            <a:r>
              <a:rPr lang="en-US" altLang="ja-JP" sz="2400" dirty="0" smtClean="0">
                <a:latin typeface="HGPｺﾞｼｯｸE" pitchFamily="50" charset="-128"/>
                <a:ea typeface="HGPｺﾞｼｯｸE" pitchFamily="50" charset="-128"/>
              </a:rPr>
              <a:t>2014</a:t>
            </a:r>
            <a:r>
              <a:rPr lang="ja-JP" altLang="en-US" sz="2400" dirty="0" smtClean="0">
                <a:latin typeface="HGPｺﾞｼｯｸE" pitchFamily="50" charset="-128"/>
                <a:ea typeface="HGPｺﾞｼｯｸE" pitchFamily="50" charset="-128"/>
              </a:rPr>
              <a:t>年</a:t>
            </a:r>
            <a:r>
              <a:rPr lang="en-US" altLang="ja-JP" sz="2400" dirty="0" smtClean="0">
                <a:latin typeface="HGPｺﾞｼｯｸE" pitchFamily="50" charset="-128"/>
                <a:ea typeface="HGPｺﾞｼｯｸE" pitchFamily="50" charset="-128"/>
              </a:rPr>
              <a:t>9</a:t>
            </a:r>
            <a:r>
              <a:rPr lang="ja-JP" altLang="en-US" sz="2400" dirty="0" smtClean="0">
                <a:latin typeface="HGPｺﾞｼｯｸE" pitchFamily="50" charset="-128"/>
                <a:ea typeface="HGPｺﾞｼｯｸE" pitchFamily="50" charset="-128"/>
              </a:rPr>
              <a:t>月</a:t>
            </a:r>
            <a:r>
              <a:rPr lang="en-US" altLang="ja-JP" sz="2400" dirty="0">
                <a:latin typeface="HGPｺﾞｼｯｸE" pitchFamily="50" charset="-128"/>
                <a:ea typeface="HGPｺﾞｼｯｸE" pitchFamily="50" charset="-128"/>
              </a:rPr>
              <a:t>8</a:t>
            </a:r>
            <a:r>
              <a:rPr lang="ja-JP" altLang="en-US" sz="2400" dirty="0" smtClean="0">
                <a:latin typeface="HGPｺﾞｼｯｸE" pitchFamily="50" charset="-128"/>
                <a:ea typeface="HGPｺﾞｼｯｸE" pitchFamily="50" charset="-128"/>
              </a:rPr>
              <a:t>日</a:t>
            </a:r>
            <a:r>
              <a:rPr lang="en-US" altLang="ja-JP" sz="2400" dirty="0" smtClean="0">
                <a:latin typeface="HGPｺﾞｼｯｸE" pitchFamily="50" charset="-128"/>
                <a:ea typeface="HGPｺﾞｼｯｸE" pitchFamily="50" charset="-128"/>
              </a:rPr>
              <a:t>(</a:t>
            </a:r>
            <a:r>
              <a:rPr lang="ja-JP" altLang="en-US" sz="2400" dirty="0">
                <a:latin typeface="HGPｺﾞｼｯｸE" pitchFamily="50" charset="-128"/>
                <a:ea typeface="HGPｺﾞｼｯｸE" pitchFamily="50" charset="-128"/>
              </a:rPr>
              <a:t>月</a:t>
            </a:r>
            <a:r>
              <a:rPr lang="en-US" altLang="ja-JP" sz="2400" dirty="0" smtClean="0">
                <a:latin typeface="HGPｺﾞｼｯｸE" pitchFamily="50" charset="-128"/>
                <a:ea typeface="HGPｺﾞｼｯｸE" pitchFamily="50" charset="-128"/>
              </a:rPr>
              <a:t>)</a:t>
            </a:r>
            <a:r>
              <a:rPr lang="ja-JP" altLang="en-US" sz="2400" dirty="0" smtClean="0">
                <a:latin typeface="HGPｺﾞｼｯｸE" pitchFamily="50" charset="-128"/>
                <a:ea typeface="HGPｺﾞｼｯｸE" pitchFamily="50" charset="-128"/>
              </a:rPr>
              <a:t>　</a:t>
            </a:r>
            <a:r>
              <a:rPr lang="en-US" altLang="ja-JP" sz="2400" dirty="0" smtClean="0">
                <a:latin typeface="HGPｺﾞｼｯｸE" pitchFamily="50" charset="-128"/>
                <a:ea typeface="HGPｺﾞｼｯｸE" pitchFamily="50" charset="-128"/>
              </a:rPr>
              <a:t>12:00-13:00</a:t>
            </a:r>
          </a:p>
          <a:p>
            <a:pPr lvl="1">
              <a:buFont typeface="Wingdings" pitchFamily="2" charset="2"/>
              <a:buChar char="n"/>
              <a:defRPr/>
            </a:pPr>
            <a:r>
              <a:rPr lang="ja-JP" altLang="en-US" sz="2400" dirty="0" smtClean="0">
                <a:latin typeface="HGPｺﾞｼｯｸE" pitchFamily="50" charset="-128"/>
                <a:ea typeface="HGPｺﾞｼｯｸE" pitchFamily="50" charset="-128"/>
              </a:rPr>
              <a:t>場所：</a:t>
            </a:r>
            <a:r>
              <a:rPr lang="ja-JP" altLang="en-US" sz="2400" dirty="0">
                <a:latin typeface="HGPｺﾞｼｯｸE" pitchFamily="50" charset="-128"/>
                <a:ea typeface="HGPｺﾞｼｯｸE" pitchFamily="50" charset="-128"/>
              </a:rPr>
              <a:t>京都</a:t>
            </a:r>
            <a:r>
              <a:rPr lang="ja-JP" altLang="en-US" sz="2400" dirty="0" smtClean="0">
                <a:latin typeface="HGPｺﾞｼｯｸE" pitchFamily="50" charset="-128"/>
                <a:ea typeface="HGPｺﾞｼｯｸE" pitchFamily="50" charset="-128"/>
              </a:rPr>
              <a:t>大学　吉田キャンパス</a:t>
            </a:r>
            <a:endParaRPr lang="en-US" altLang="ja-JP" sz="2400" dirty="0" smtClean="0">
              <a:latin typeface="HGPｺﾞｼｯｸE" pitchFamily="50" charset="-128"/>
              <a:ea typeface="HGPｺﾞｼｯｸE" pitchFamily="50" charset="-128"/>
            </a:endParaRPr>
          </a:p>
          <a:p>
            <a:pPr lvl="1">
              <a:buFont typeface="Wingdings" pitchFamily="2" charset="2"/>
              <a:buChar char="n"/>
              <a:defRPr/>
            </a:pPr>
            <a:r>
              <a:rPr lang="ja-JP" altLang="en-US" sz="2400" dirty="0" smtClean="0">
                <a:latin typeface="HGPｺﾞｼｯｸE" pitchFamily="50" charset="-128"/>
                <a:ea typeface="HGPｺﾞｼｯｸE" pitchFamily="50" charset="-128"/>
              </a:rPr>
              <a:t>式次第</a:t>
            </a:r>
            <a:endParaRPr lang="en-US" altLang="ja-JP" sz="2400" dirty="0" smtClean="0">
              <a:latin typeface="HGPｺﾞｼｯｸE" pitchFamily="50" charset="-128"/>
              <a:ea typeface="HGPｺﾞｼｯｸE" pitchFamily="50" charset="-128"/>
            </a:endParaRPr>
          </a:p>
          <a:p>
            <a:pPr marL="1314450" lvl="2" indent="-514350">
              <a:buFontTx/>
              <a:buAutoNum type="arabicPeriod"/>
              <a:defRPr/>
            </a:pPr>
            <a:r>
              <a:rPr lang="ja-JP" altLang="en-US" sz="2000" dirty="0" smtClean="0">
                <a:latin typeface="HGPｺﾞｼｯｸE" pitchFamily="50" charset="-128"/>
                <a:ea typeface="HGPｺﾞｼｯｸE" pitchFamily="50" charset="-128"/>
              </a:rPr>
              <a:t>部会長あいさつ（</a:t>
            </a:r>
            <a:r>
              <a:rPr lang="ja-JP" altLang="en-US" sz="2000" dirty="0">
                <a:latin typeface="HGPｺﾞｼｯｸE" pitchFamily="50" charset="-128"/>
                <a:ea typeface="HGPｺﾞｼｯｸE" pitchFamily="50" charset="-128"/>
              </a:rPr>
              <a:t>山本</a:t>
            </a:r>
            <a:r>
              <a:rPr lang="ja-JP" altLang="en-US" sz="2000" dirty="0" smtClean="0">
                <a:latin typeface="HGPｺﾞｼｯｸE" pitchFamily="50" charset="-128"/>
                <a:ea typeface="HGPｺﾞｼｯｸE" pitchFamily="50" charset="-128"/>
              </a:rPr>
              <a:t>部会長）</a:t>
            </a:r>
          </a:p>
          <a:p>
            <a:pPr marL="1314450" lvl="2" indent="-514350">
              <a:buFontTx/>
              <a:buAutoNum type="arabicPeriod"/>
              <a:defRPr/>
            </a:pPr>
            <a:r>
              <a:rPr lang="ja-JP" altLang="en-US" sz="2000" dirty="0" smtClean="0">
                <a:latin typeface="HGPｺﾞｼｯｸE" pitchFamily="50" charset="-128"/>
                <a:ea typeface="HGPｺﾞｼｯｸE" pitchFamily="50" charset="-128"/>
              </a:rPr>
              <a:t>各小委員会からの活動報告</a:t>
            </a:r>
            <a:endParaRPr lang="ja-JP" altLang="en-US" sz="2000" dirty="0">
              <a:latin typeface="HGPｺﾞｼｯｸE" pitchFamily="50" charset="-128"/>
              <a:ea typeface="HGPｺﾞｼｯｸE" pitchFamily="50" charset="-128"/>
            </a:endParaRPr>
          </a:p>
          <a:p>
            <a:pPr marL="1314450" lvl="2" indent="-514350">
              <a:buFontTx/>
              <a:buAutoNum type="arabicPeriod"/>
              <a:defRPr/>
            </a:pPr>
            <a:r>
              <a:rPr lang="ja-JP" altLang="en-US" sz="2000" dirty="0" smtClean="0">
                <a:latin typeface="HGPｺﾞｼｯｸE" pitchFamily="50" charset="-128"/>
                <a:ea typeface="HGPｺﾞｼｯｸE" pitchFamily="50" charset="-128"/>
              </a:rPr>
              <a:t>その他</a:t>
            </a:r>
            <a:endParaRPr lang="en-US" altLang="ja-JP" sz="2000" dirty="0" smtClean="0">
              <a:latin typeface="HGPｺﾞｼｯｸE" pitchFamily="50" charset="-128"/>
              <a:ea typeface="HGPｺﾞｼｯｸE" pitchFamily="50" charset="-128"/>
            </a:endParaRPr>
          </a:p>
        </p:txBody>
      </p:sp>
      <p:sp>
        <p:nvSpPr>
          <p:cNvPr id="4099" name="Rectangle 4"/>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総務小委員会</a:t>
            </a:r>
            <a:r>
              <a:rPr lang="en-US" altLang="ja-JP" dirty="0" smtClean="0"/>
              <a:t>】</a:t>
            </a:r>
            <a:r>
              <a:rPr lang="ja-JP" altLang="en-US" dirty="0" smtClean="0"/>
              <a:t>（</a:t>
            </a:r>
            <a:r>
              <a:rPr lang="en-US" altLang="ja-JP" dirty="0" smtClean="0"/>
              <a:t>3/5</a:t>
            </a:r>
            <a:r>
              <a:rPr lang="ja-JP" altLang="en-US" dirty="0" smtClean="0"/>
              <a:t>）</a:t>
            </a:r>
          </a:p>
        </p:txBody>
      </p:sp>
      <p:sp>
        <p:nvSpPr>
          <p:cNvPr id="4100"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3B59D43C-831B-4711-9E45-DD6C3CB04A6C}" type="slidenum">
              <a:rPr lang="en-US" altLang="ja-JP" sz="1400"/>
              <a:pPr algn="r" eaLnBrk="1" hangingPunct="1"/>
              <a:t>7</a:t>
            </a:fld>
            <a:endParaRPr lang="en-US" altLang="ja-JP" sz="1400"/>
          </a:p>
        </p:txBody>
      </p:sp>
    </p:spTree>
    <p:extLst>
      <p:ext uri="{BB962C8B-B14F-4D97-AF65-F5344CB8AC3E}">
        <p14:creationId xmlns:p14="http://schemas.microsoft.com/office/powerpoint/2010/main" val="44725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sz="half" idx="4294967295"/>
          </p:nvPr>
        </p:nvSpPr>
        <p:spPr>
          <a:xfrm>
            <a:off x="1000125" y="1556792"/>
            <a:ext cx="7604125" cy="4068806"/>
          </a:xfrm>
          <a:noFill/>
        </p:spPr>
        <p:txBody>
          <a:bodyPr>
            <a:spAutoFit/>
          </a:bodyPr>
          <a:lstStyle/>
          <a:p>
            <a:pPr>
              <a:buFont typeface="Wingdings" panose="05000000000000000000" pitchFamily="2" charset="2"/>
              <a:buChar char="n"/>
            </a:pPr>
            <a:r>
              <a:rPr lang="ja-JP" altLang="en-US" sz="2800" dirty="0" smtClean="0">
                <a:solidFill>
                  <a:srgbClr val="333399"/>
                </a:solidFill>
                <a:latin typeface="HGPｺﾞｼｯｸE" pitchFamily="50" charset="-128"/>
                <a:ea typeface="HGPｺﾞｼｯｸE" pitchFamily="50" charset="-128"/>
              </a:rPr>
              <a:t>第</a:t>
            </a:r>
            <a:r>
              <a:rPr lang="en-US" altLang="ja-JP" sz="2800" dirty="0" smtClean="0">
                <a:solidFill>
                  <a:srgbClr val="333399"/>
                </a:solidFill>
                <a:latin typeface="HGPｺﾞｼｯｸE" pitchFamily="50" charset="-128"/>
                <a:ea typeface="HGPｺﾞｼｯｸE" pitchFamily="50" charset="-128"/>
              </a:rPr>
              <a:t>17</a:t>
            </a:r>
            <a:r>
              <a:rPr lang="ja-JP" altLang="en-US" sz="2800" dirty="0" smtClean="0">
                <a:solidFill>
                  <a:srgbClr val="333399"/>
                </a:solidFill>
                <a:latin typeface="HGPｺﾞｼｯｸE" pitchFamily="50" charset="-128"/>
                <a:ea typeface="HGPｺﾞｼｯｸE" pitchFamily="50" charset="-128"/>
              </a:rPr>
              <a:t>回全体会議開催</a:t>
            </a:r>
            <a:endParaRPr lang="en-US" altLang="ja-JP" sz="2800" dirty="0" smtClean="0">
              <a:solidFill>
                <a:srgbClr val="333399"/>
              </a:solidFill>
              <a:latin typeface="HGPｺﾞｼｯｸE" pitchFamily="50" charset="-128"/>
              <a:ea typeface="HGPｺﾞｼｯｸE" pitchFamily="50" charset="-128"/>
            </a:endParaRPr>
          </a:p>
          <a:p>
            <a:pPr lvl="1">
              <a:buFont typeface="Wingdings" panose="05000000000000000000" pitchFamily="2" charset="2"/>
              <a:buChar char="n"/>
            </a:pPr>
            <a:r>
              <a:rPr lang="ja-JP" altLang="en-US" sz="2400" dirty="0" smtClean="0">
                <a:latin typeface="HGPｺﾞｼｯｸE" pitchFamily="50" charset="-128"/>
                <a:ea typeface="HGPｺﾞｼｯｸE" pitchFamily="50" charset="-128"/>
              </a:rPr>
              <a:t>日時：</a:t>
            </a:r>
            <a:r>
              <a:rPr lang="en-US" altLang="ja-JP" sz="2400" dirty="0" smtClean="0">
                <a:latin typeface="HGPｺﾞｼｯｸE" pitchFamily="50" charset="-128"/>
                <a:ea typeface="HGPｺﾞｼｯｸE" pitchFamily="50" charset="-128"/>
              </a:rPr>
              <a:t>2015</a:t>
            </a:r>
            <a:r>
              <a:rPr lang="ja-JP" altLang="en-US" sz="2400" dirty="0" smtClean="0">
                <a:latin typeface="HGPｺﾞｼｯｸE" pitchFamily="50" charset="-128"/>
                <a:ea typeface="HGPｺﾞｼｯｸE" pitchFamily="50" charset="-128"/>
              </a:rPr>
              <a:t>年</a:t>
            </a:r>
            <a:r>
              <a:rPr lang="en-US" altLang="ja-JP" sz="2400" dirty="0" smtClean="0">
                <a:latin typeface="HGPｺﾞｼｯｸE" pitchFamily="50" charset="-128"/>
                <a:ea typeface="HGPｺﾞｼｯｸE" pitchFamily="50" charset="-128"/>
              </a:rPr>
              <a:t>3</a:t>
            </a:r>
            <a:r>
              <a:rPr lang="ja-JP" altLang="en-US" sz="2400" dirty="0" smtClean="0">
                <a:latin typeface="HGPｺﾞｼｯｸE" pitchFamily="50" charset="-128"/>
                <a:ea typeface="HGPｺﾞｼｯｸE" pitchFamily="50" charset="-128"/>
              </a:rPr>
              <a:t>月　</a:t>
            </a:r>
            <a:r>
              <a:rPr lang="en-US" altLang="ja-JP" sz="2400" dirty="0" smtClean="0">
                <a:latin typeface="HGPｺﾞｼｯｸE" pitchFamily="50" charset="-128"/>
                <a:ea typeface="HGPｺﾞｼｯｸE" pitchFamily="50" charset="-128"/>
              </a:rPr>
              <a:t>12:00-13:00</a:t>
            </a:r>
          </a:p>
          <a:p>
            <a:pPr lvl="1">
              <a:buFont typeface="Wingdings" panose="05000000000000000000" pitchFamily="2" charset="2"/>
              <a:buChar char="n"/>
            </a:pPr>
            <a:r>
              <a:rPr lang="ja-JP" altLang="en-US" sz="2400" dirty="0" smtClean="0">
                <a:latin typeface="HGPｺﾞｼｯｸE" pitchFamily="50" charset="-128"/>
                <a:ea typeface="HGPｺﾞｼｯｸE" pitchFamily="50" charset="-128"/>
              </a:rPr>
              <a:t>場所：</a:t>
            </a:r>
            <a:r>
              <a:rPr lang="ja-JP" altLang="en-US" sz="2400" dirty="0">
                <a:latin typeface="HGPｺﾞｼｯｸE" pitchFamily="50" charset="-128"/>
                <a:ea typeface="HGPｺﾞｼｯｸE" pitchFamily="50" charset="-128"/>
              </a:rPr>
              <a:t>茨城</a:t>
            </a:r>
            <a:r>
              <a:rPr lang="ja-JP" altLang="en-US" sz="2400" dirty="0" smtClean="0">
                <a:latin typeface="HGPｺﾞｼｯｸE" pitchFamily="50" charset="-128"/>
                <a:ea typeface="HGPｺﾞｼｯｸE" pitchFamily="50" charset="-128"/>
              </a:rPr>
              <a:t>大学　日立キャンパス</a:t>
            </a:r>
            <a:endParaRPr lang="en-US" altLang="ja-JP" sz="2400" dirty="0" smtClean="0">
              <a:latin typeface="HGPｺﾞｼｯｸE" pitchFamily="50" charset="-128"/>
              <a:ea typeface="HGPｺﾞｼｯｸE" pitchFamily="50" charset="-128"/>
            </a:endParaRPr>
          </a:p>
          <a:p>
            <a:pPr lvl="1">
              <a:buFont typeface="Wingdings" panose="05000000000000000000" pitchFamily="2" charset="2"/>
              <a:buChar char="n"/>
            </a:pPr>
            <a:r>
              <a:rPr lang="ja-JP" altLang="en-US" sz="2400" dirty="0" smtClean="0">
                <a:latin typeface="HGPｺﾞｼｯｸE" pitchFamily="50" charset="-128"/>
                <a:ea typeface="HGPｺﾞｼｯｸE" pitchFamily="50" charset="-128"/>
              </a:rPr>
              <a:t>式次第</a:t>
            </a:r>
            <a:endParaRPr lang="en-US" altLang="ja-JP" sz="2400" dirty="0" smtClean="0">
              <a:latin typeface="HGPｺﾞｼｯｸE" pitchFamily="50" charset="-128"/>
              <a:ea typeface="HGPｺﾞｼｯｸE" pitchFamily="50" charset="-128"/>
            </a:endParaRPr>
          </a:p>
          <a:p>
            <a:pPr marL="1314450" lvl="2" indent="-514350">
              <a:buFontTx/>
              <a:buAutoNum type="arabicPeriod"/>
            </a:pPr>
            <a:r>
              <a:rPr lang="ja-JP" altLang="ja-JP" sz="2000" dirty="0" smtClean="0">
                <a:latin typeface="HGPｺﾞｼｯｸE" pitchFamily="50" charset="-128"/>
                <a:ea typeface="HGPｺﾞｼｯｸE" pitchFamily="50" charset="-128"/>
              </a:rPr>
              <a:t>部会賞表彰式</a:t>
            </a:r>
            <a:endParaRPr lang="ja-JP" altLang="en-US" sz="2000" dirty="0" smtClean="0">
              <a:latin typeface="HGPｺﾞｼｯｸE" pitchFamily="50" charset="-128"/>
              <a:ea typeface="HGPｺﾞｼｯｸE" pitchFamily="50" charset="-128"/>
            </a:endParaRPr>
          </a:p>
          <a:p>
            <a:pPr marL="1314450" lvl="2" indent="-514350">
              <a:buFontTx/>
              <a:buAutoNum type="arabicPeriod"/>
            </a:pPr>
            <a:r>
              <a:rPr lang="ja-JP" altLang="ja-JP" sz="2000" dirty="0" smtClean="0">
                <a:latin typeface="HGPｺﾞｼｯｸE" pitchFamily="50" charset="-128"/>
                <a:ea typeface="HGPｺﾞｼｯｸE" pitchFamily="50" charset="-128"/>
              </a:rPr>
              <a:t>部会長挨拶</a:t>
            </a:r>
            <a:r>
              <a:rPr lang="en-US" altLang="ja-JP" sz="2000" dirty="0" smtClean="0">
                <a:latin typeface="HGPｺﾞｼｯｸE" pitchFamily="50" charset="-128"/>
                <a:ea typeface="HGPｺﾞｼｯｸE" pitchFamily="50" charset="-128"/>
              </a:rPr>
              <a:t>		</a:t>
            </a:r>
            <a:r>
              <a:rPr lang="ja-JP" altLang="ja-JP" sz="2000" dirty="0" smtClean="0">
                <a:latin typeface="HGPｺﾞｼｯｸE" pitchFamily="50" charset="-128"/>
                <a:ea typeface="HGPｺﾞｼｯｸE" pitchFamily="50" charset="-128"/>
              </a:rPr>
              <a:t>（</a:t>
            </a:r>
            <a:r>
              <a:rPr lang="ja-JP" altLang="en-US" sz="2000" dirty="0">
                <a:latin typeface="HGPｺﾞｼｯｸE" pitchFamily="50" charset="-128"/>
                <a:ea typeface="HGPｺﾞｼｯｸE" pitchFamily="50" charset="-128"/>
              </a:rPr>
              <a:t>山本</a:t>
            </a:r>
            <a:r>
              <a:rPr lang="ja-JP" altLang="ja-JP" sz="2000" dirty="0" smtClean="0">
                <a:latin typeface="HGPｺﾞｼｯｸE" pitchFamily="50" charset="-128"/>
                <a:ea typeface="HGPｺﾞｼｯｸE" pitchFamily="50" charset="-128"/>
              </a:rPr>
              <a:t>部会長）</a:t>
            </a:r>
          </a:p>
          <a:p>
            <a:pPr marL="1314450" lvl="2" indent="-514350">
              <a:buFontTx/>
              <a:buAutoNum type="arabicPeriod"/>
            </a:pPr>
            <a:r>
              <a:rPr lang="ja-JP" altLang="ja-JP" sz="2000" dirty="0" smtClean="0">
                <a:latin typeface="HGPｺﾞｼｯｸE" pitchFamily="50" charset="-128"/>
                <a:ea typeface="HGPｺﾞｼｯｸE" pitchFamily="50" charset="-128"/>
              </a:rPr>
              <a:t>小委員会活動報告と次年度活動計画</a:t>
            </a:r>
          </a:p>
          <a:p>
            <a:pPr marL="1314450" lvl="2" indent="-514350">
              <a:buFontTx/>
              <a:buAutoNum type="arabicPeriod"/>
            </a:pPr>
            <a:r>
              <a:rPr lang="ja-JP" altLang="ja-JP" sz="2000" dirty="0" smtClean="0">
                <a:latin typeface="HGPｺﾞｼｯｸE" pitchFamily="50" charset="-128"/>
                <a:ea typeface="HGPｺﾞｼｯｸE" pitchFamily="50" charset="-128"/>
              </a:rPr>
              <a:t>次期役員選出　　　　</a:t>
            </a:r>
            <a:r>
              <a:rPr lang="en-US" altLang="ja-JP" sz="2000" dirty="0" smtClean="0">
                <a:latin typeface="HGPｺﾞｼｯｸE" pitchFamily="50" charset="-128"/>
                <a:ea typeface="HGPｺﾞｼｯｸE" pitchFamily="50" charset="-128"/>
              </a:rPr>
              <a:t>	</a:t>
            </a:r>
            <a:r>
              <a:rPr lang="ja-JP" altLang="ja-JP" sz="2000" dirty="0" smtClean="0">
                <a:latin typeface="HGPｺﾞｼｯｸE" pitchFamily="50" charset="-128"/>
                <a:ea typeface="HGPｺﾞｼｯｸE" pitchFamily="50" charset="-128"/>
              </a:rPr>
              <a:t>（</a:t>
            </a:r>
            <a:r>
              <a:rPr lang="ja-JP" altLang="en-US" sz="2000" dirty="0">
                <a:latin typeface="HGPｺﾞｼｯｸE" pitchFamily="50" charset="-128"/>
                <a:ea typeface="HGPｺﾞｼｯｸE" pitchFamily="50" charset="-128"/>
              </a:rPr>
              <a:t>山本</a:t>
            </a:r>
            <a:r>
              <a:rPr lang="ja-JP" altLang="ja-JP" sz="2000" dirty="0" smtClean="0">
                <a:latin typeface="HGPｺﾞｼｯｸE" pitchFamily="50" charset="-128"/>
                <a:ea typeface="HGPｺﾞｼｯｸE" pitchFamily="50" charset="-128"/>
              </a:rPr>
              <a:t>部会長）</a:t>
            </a:r>
            <a:r>
              <a:rPr lang="en-US" altLang="ja-JP" sz="2000" dirty="0" smtClean="0">
                <a:latin typeface="HGPｺﾞｼｯｸE" pitchFamily="50" charset="-128"/>
                <a:ea typeface="HGPｺﾞｼｯｸE" pitchFamily="50" charset="-128"/>
              </a:rPr>
              <a:t> </a:t>
            </a:r>
            <a:endParaRPr lang="ja-JP" altLang="ja-JP" sz="2000" dirty="0" smtClean="0">
              <a:latin typeface="HGPｺﾞｼｯｸE" pitchFamily="50" charset="-128"/>
              <a:ea typeface="HGPｺﾞｼｯｸE" pitchFamily="50" charset="-128"/>
            </a:endParaRPr>
          </a:p>
          <a:p>
            <a:pPr marL="1314450" lvl="2" indent="-514350">
              <a:buFontTx/>
              <a:buAutoNum type="arabicPeriod"/>
            </a:pPr>
            <a:r>
              <a:rPr lang="ja-JP" altLang="ja-JP" sz="2000" dirty="0" smtClean="0">
                <a:latin typeface="HGPｺﾞｼｯｸE" pitchFamily="50" charset="-128"/>
                <a:ea typeface="HGPｺﾞｼｯｸE" pitchFamily="50" charset="-128"/>
              </a:rPr>
              <a:t>その他</a:t>
            </a:r>
            <a:endParaRPr lang="ja-JP" altLang="en-US" sz="2000" dirty="0" smtClean="0">
              <a:latin typeface="HGPｺﾞｼｯｸE" pitchFamily="50" charset="-128"/>
              <a:ea typeface="HGPｺﾞｼｯｸE" pitchFamily="50" charset="-128"/>
            </a:endParaRPr>
          </a:p>
          <a:p>
            <a:pPr marL="1314450" lvl="2" indent="-514350">
              <a:buFontTx/>
              <a:buAutoNum type="arabicPeriod"/>
            </a:pPr>
            <a:r>
              <a:rPr lang="ja-JP" altLang="ja-JP" sz="2000" dirty="0" smtClean="0">
                <a:latin typeface="HGPｺﾞｼｯｸE" pitchFamily="50" charset="-128"/>
                <a:ea typeface="HGPｺﾞｼｯｸE" pitchFamily="50" charset="-128"/>
              </a:rPr>
              <a:t>次期部会長挨拶</a:t>
            </a:r>
          </a:p>
        </p:txBody>
      </p:sp>
      <p:sp>
        <p:nvSpPr>
          <p:cNvPr id="5123" name="Rectangle 4"/>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総務小委員会</a:t>
            </a:r>
            <a:r>
              <a:rPr lang="en-US" altLang="ja-JP" dirty="0" smtClean="0"/>
              <a:t>】</a:t>
            </a:r>
            <a:r>
              <a:rPr lang="ja-JP" altLang="en-US" dirty="0" smtClean="0"/>
              <a:t>（</a:t>
            </a:r>
            <a:r>
              <a:rPr lang="en-US" altLang="ja-JP" dirty="0" smtClean="0"/>
              <a:t>4/5</a:t>
            </a:r>
            <a:r>
              <a:rPr lang="ja-JP" altLang="en-US" dirty="0" smtClean="0"/>
              <a:t>）</a:t>
            </a:r>
          </a:p>
        </p:txBody>
      </p:sp>
      <p:sp>
        <p:nvSpPr>
          <p:cNvPr id="5124" name="スライド番号プレースホルダ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CC9FCE3A-624B-487F-896E-EEB64B1B4B02}" type="slidenum">
              <a:rPr lang="en-US" altLang="ja-JP" sz="1400"/>
              <a:pPr algn="r" eaLnBrk="1" hangingPunct="1"/>
              <a:t>8</a:t>
            </a:fld>
            <a:endParaRPr lang="en-US" altLang="ja-JP" sz="1400"/>
          </a:p>
        </p:txBody>
      </p:sp>
    </p:spTree>
    <p:extLst>
      <p:ext uri="{BB962C8B-B14F-4D97-AF65-F5344CB8AC3E}">
        <p14:creationId xmlns:p14="http://schemas.microsoft.com/office/powerpoint/2010/main" val="255883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body" sz="half" idx="4294967295"/>
          </p:nvPr>
        </p:nvSpPr>
        <p:spPr>
          <a:xfrm>
            <a:off x="323529" y="1105921"/>
            <a:ext cx="8640960" cy="4327338"/>
          </a:xfrm>
          <a:noFill/>
        </p:spPr>
        <p:txBody>
          <a:bodyPr wrap="square">
            <a:spAutoFit/>
          </a:bodyPr>
          <a:lstStyle/>
          <a:p>
            <a:pPr>
              <a:lnSpc>
                <a:spcPct val="80000"/>
              </a:lnSpc>
              <a:buFont typeface="Wingdings" pitchFamily="2" charset="2"/>
              <a:buChar char="n"/>
            </a:pPr>
            <a:r>
              <a:rPr lang="ja-JP" altLang="en-US" sz="2400" dirty="0" smtClean="0">
                <a:solidFill>
                  <a:srgbClr val="333399"/>
                </a:solidFill>
                <a:latin typeface="HGPｺﾞｼｯｸE" pitchFamily="50" charset="-128"/>
                <a:ea typeface="HGPｺﾞｼｯｸE" pitchFamily="50" charset="-128"/>
              </a:rPr>
              <a:t>共催</a:t>
            </a:r>
          </a:p>
          <a:p>
            <a:pPr lvl="1">
              <a:lnSpc>
                <a:spcPct val="80000"/>
              </a:lnSpc>
              <a:buFont typeface="Wingdings" pitchFamily="2" charset="2"/>
              <a:buChar char="n"/>
            </a:pPr>
            <a:r>
              <a:rPr lang="en-US" altLang="ja-JP" sz="2000" dirty="0" smtClean="0">
                <a:latin typeface="HGPｺﾞｼｯｸE" pitchFamily="50" charset="-128"/>
                <a:ea typeface="HGPｺﾞｼｯｸE" pitchFamily="50" charset="-128"/>
              </a:rPr>
              <a:t>COMPSAFE2014</a:t>
            </a:r>
            <a:endParaRPr lang="ja-JP" altLang="en-US" sz="2000" dirty="0">
              <a:latin typeface="HGPｺﾞｼｯｸE" pitchFamily="50" charset="-128"/>
              <a:ea typeface="HGPｺﾞｼｯｸE" pitchFamily="50" charset="-128"/>
            </a:endParaRPr>
          </a:p>
          <a:p>
            <a:pPr lvl="2">
              <a:lnSpc>
                <a:spcPct val="80000"/>
              </a:lnSpc>
              <a:buFont typeface="Wingdings" pitchFamily="2" charset="2"/>
              <a:buChar char="n"/>
            </a:pPr>
            <a:r>
              <a:rPr lang="ja-JP" altLang="en-US" sz="2000" dirty="0">
                <a:latin typeface="HGPｺﾞｼｯｸE" pitchFamily="50" charset="-128"/>
                <a:ea typeface="HGPｺﾞｼｯｸE" pitchFamily="50" charset="-128"/>
              </a:rPr>
              <a:t>概要</a:t>
            </a:r>
          </a:p>
          <a:p>
            <a:pPr lvl="3">
              <a:lnSpc>
                <a:spcPct val="80000"/>
              </a:lnSpc>
              <a:buFont typeface="Wingdings" pitchFamily="2" charset="2"/>
              <a:buNone/>
            </a:pPr>
            <a:r>
              <a:rPr lang="ja-JP" altLang="en-US" sz="1600" dirty="0">
                <a:latin typeface="HGPｺﾞｼｯｸE" pitchFamily="50" charset="-128"/>
                <a:ea typeface="HGPｺﾞｼｯｸE" pitchFamily="50" charset="-128"/>
              </a:rPr>
              <a:t>日時：</a:t>
            </a:r>
            <a:r>
              <a:rPr lang="en-US" altLang="ja-JP" sz="1600" dirty="0">
                <a:latin typeface="HGPｺﾞｼｯｸE" pitchFamily="50" charset="-128"/>
                <a:ea typeface="HGPｺﾞｼｯｸE" pitchFamily="50" charset="-128"/>
              </a:rPr>
              <a:t>H26</a:t>
            </a:r>
            <a:r>
              <a:rPr lang="ja-JP" altLang="en-US" sz="1600" dirty="0">
                <a:latin typeface="HGPｺﾞｼｯｸE" pitchFamily="50" charset="-128"/>
                <a:ea typeface="HGPｺﾞｼｯｸE" pitchFamily="50" charset="-128"/>
              </a:rPr>
              <a:t>年</a:t>
            </a:r>
            <a:r>
              <a:rPr lang="en-US" altLang="ja-JP" sz="1600" dirty="0">
                <a:latin typeface="HGPｺﾞｼｯｸE" pitchFamily="50" charset="-128"/>
                <a:ea typeface="HGPｺﾞｼｯｸE" pitchFamily="50" charset="-128"/>
              </a:rPr>
              <a:t>4</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13</a:t>
            </a:r>
            <a:r>
              <a:rPr lang="ja-JP" altLang="en-US" sz="1600" dirty="0">
                <a:latin typeface="HGPｺﾞｼｯｸE" pitchFamily="50" charset="-128"/>
                <a:ea typeface="HGPｺﾞｼｯｸE" pitchFamily="50" charset="-128"/>
              </a:rPr>
              <a:t>日（日）～</a:t>
            </a:r>
            <a:r>
              <a:rPr lang="en-US" altLang="ja-JP" sz="1600" dirty="0">
                <a:latin typeface="HGPｺﾞｼｯｸE" pitchFamily="50" charset="-128"/>
                <a:ea typeface="HGPｺﾞｼｯｸE" pitchFamily="50" charset="-128"/>
              </a:rPr>
              <a:t>16</a:t>
            </a:r>
            <a:r>
              <a:rPr lang="ja-JP" altLang="en-US" sz="1600" dirty="0">
                <a:latin typeface="HGPｺﾞｼｯｸE" pitchFamily="50" charset="-128"/>
                <a:ea typeface="HGPｺﾞｼｯｸE" pitchFamily="50" charset="-128"/>
              </a:rPr>
              <a:t>日（水）</a:t>
            </a:r>
          </a:p>
          <a:p>
            <a:pPr lvl="3">
              <a:lnSpc>
                <a:spcPct val="80000"/>
              </a:lnSpc>
              <a:buFont typeface="Wingdings" pitchFamily="2" charset="2"/>
              <a:buNone/>
            </a:pPr>
            <a:r>
              <a:rPr lang="ja-JP" altLang="en-US" sz="1600" dirty="0">
                <a:latin typeface="HGPｺﾞｼｯｸE" pitchFamily="50" charset="-128"/>
                <a:ea typeface="HGPｺﾞｼｯｸE" pitchFamily="50" charset="-128"/>
              </a:rPr>
              <a:t>会場：</a:t>
            </a:r>
            <a:r>
              <a:rPr lang="fr-FR" altLang="ja-JP" sz="1600" dirty="0">
                <a:latin typeface="HGPｺﾞｼｯｸE" pitchFamily="50" charset="-128"/>
                <a:ea typeface="HGPｺﾞｼｯｸE" pitchFamily="50" charset="-128"/>
              </a:rPr>
              <a:t>Sendai International Center, Sendai, Japan</a:t>
            </a:r>
            <a:endParaRPr lang="ja-JP" altLang="en-US" sz="1600" dirty="0">
              <a:latin typeface="HGPｺﾞｼｯｸE" pitchFamily="50" charset="-128"/>
              <a:ea typeface="HGPｺﾞｼｯｸE" pitchFamily="50" charset="-128"/>
            </a:endParaRPr>
          </a:p>
          <a:p>
            <a:pPr lvl="1">
              <a:lnSpc>
                <a:spcPct val="80000"/>
              </a:lnSpc>
              <a:buFont typeface="Wingdings" pitchFamily="2" charset="2"/>
              <a:buChar char="n"/>
            </a:pPr>
            <a:r>
              <a:rPr lang="en-US" altLang="ja-JP" sz="2000" dirty="0" smtClean="0">
                <a:latin typeface="HGPｺﾞｼｯｸE" pitchFamily="50" charset="-128"/>
                <a:ea typeface="HGPｺﾞｼｯｸE" pitchFamily="50" charset="-128"/>
              </a:rPr>
              <a:t>SNA+MC2015</a:t>
            </a:r>
          </a:p>
          <a:p>
            <a:pPr lvl="2">
              <a:lnSpc>
                <a:spcPct val="80000"/>
              </a:lnSpc>
              <a:buFont typeface="Wingdings" pitchFamily="2" charset="2"/>
              <a:buChar char="n"/>
            </a:pPr>
            <a:r>
              <a:rPr lang="ja-JP" altLang="en-US" sz="2000" dirty="0" smtClean="0">
                <a:latin typeface="HGPｺﾞｼｯｸE" pitchFamily="50" charset="-128"/>
                <a:ea typeface="HGPｺﾞｼｯｸE" pitchFamily="50" charset="-128"/>
              </a:rPr>
              <a:t>概要</a:t>
            </a:r>
            <a:endParaRPr lang="en-US" altLang="ja-JP" sz="2000" dirty="0" smtClean="0">
              <a:latin typeface="HGPｺﾞｼｯｸE" pitchFamily="50" charset="-128"/>
              <a:ea typeface="HGPｺﾞｼｯｸE" pitchFamily="50" charset="-128"/>
            </a:endParaRPr>
          </a:p>
          <a:p>
            <a:pPr lvl="3">
              <a:lnSpc>
                <a:spcPct val="80000"/>
              </a:lnSpc>
              <a:buFontTx/>
              <a:buNone/>
            </a:pPr>
            <a:r>
              <a:rPr lang="ja-JP" altLang="en-US" sz="1600" dirty="0" smtClean="0">
                <a:latin typeface="HGPｺﾞｼｯｸE" pitchFamily="50" charset="-128"/>
                <a:ea typeface="HGPｺﾞｼｯｸE" pitchFamily="50" charset="-128"/>
              </a:rPr>
              <a:t>開催日：</a:t>
            </a:r>
            <a:r>
              <a:rPr lang="en-US" altLang="ja-JP" sz="1600" dirty="0" smtClean="0">
                <a:latin typeface="HGPｺﾞｼｯｸE" pitchFamily="50" charset="-128"/>
                <a:ea typeface="HGPｺﾞｼｯｸE" pitchFamily="50" charset="-128"/>
              </a:rPr>
              <a:t>H27</a:t>
            </a:r>
            <a:r>
              <a:rPr lang="ja-JP" altLang="en-US" sz="1600" dirty="0" smtClean="0">
                <a:latin typeface="HGPｺﾞｼｯｸE" pitchFamily="50" charset="-128"/>
                <a:ea typeface="HGPｺﾞｼｯｸE" pitchFamily="50" charset="-128"/>
              </a:rPr>
              <a:t>年 </a:t>
            </a:r>
            <a:r>
              <a:rPr lang="en-US" altLang="ja-JP" sz="1600" dirty="0" smtClean="0">
                <a:latin typeface="HGPｺﾞｼｯｸE" pitchFamily="50" charset="-128"/>
                <a:ea typeface="HGPｺﾞｼｯｸE" pitchFamily="50" charset="-128"/>
              </a:rPr>
              <a:t>4</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19</a:t>
            </a:r>
            <a:r>
              <a:rPr lang="ja-JP" altLang="en-US" sz="1600" dirty="0">
                <a:latin typeface="HGPｺﾞｼｯｸE" pitchFamily="50" charset="-128"/>
                <a:ea typeface="HGPｺﾞｼｯｸE" pitchFamily="50" charset="-128"/>
              </a:rPr>
              <a:t>日（日）－</a:t>
            </a:r>
            <a:r>
              <a:rPr lang="en-US" altLang="ja-JP" sz="1600" dirty="0">
                <a:latin typeface="HGPｺﾞｼｯｸE" pitchFamily="50" charset="-128"/>
                <a:ea typeface="HGPｺﾞｼｯｸE" pitchFamily="50" charset="-128"/>
              </a:rPr>
              <a:t>4</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23</a:t>
            </a:r>
            <a:r>
              <a:rPr lang="ja-JP" altLang="en-US" sz="1600" dirty="0">
                <a:latin typeface="HGPｺﾞｼｯｸE" pitchFamily="50" charset="-128"/>
                <a:ea typeface="HGPｺﾞｼｯｸE" pitchFamily="50" charset="-128"/>
              </a:rPr>
              <a:t>日（木</a:t>
            </a:r>
            <a:r>
              <a:rPr lang="ja-JP" altLang="en-US" sz="1600" dirty="0" smtClean="0">
                <a:latin typeface="HGPｺﾞｼｯｸE" pitchFamily="50" charset="-128"/>
                <a:ea typeface="HGPｺﾞｼｯｸE" pitchFamily="50" charset="-128"/>
              </a:rPr>
              <a:t>）</a:t>
            </a:r>
            <a:endParaRPr lang="en-US" altLang="ja-JP" sz="1600" dirty="0" smtClean="0">
              <a:latin typeface="HGPｺﾞｼｯｸE" pitchFamily="50" charset="-128"/>
              <a:ea typeface="HGPｺﾞｼｯｸE" pitchFamily="50" charset="-128"/>
            </a:endParaRPr>
          </a:p>
          <a:p>
            <a:pPr lvl="3">
              <a:lnSpc>
                <a:spcPct val="80000"/>
              </a:lnSpc>
              <a:buFontTx/>
              <a:buNone/>
            </a:pPr>
            <a:r>
              <a:rPr lang="ja-JP" altLang="en-US" sz="1600" dirty="0" smtClean="0">
                <a:latin typeface="HGPｺﾞｼｯｸE" pitchFamily="50" charset="-128"/>
                <a:ea typeface="HGPｺﾞｼｯｸE" pitchFamily="50" charset="-128"/>
              </a:rPr>
              <a:t>会場</a:t>
            </a:r>
            <a:r>
              <a:rPr lang="ja-JP" altLang="en-US" sz="1600" dirty="0">
                <a:latin typeface="HGPｺﾞｼｯｸE" pitchFamily="50" charset="-128"/>
                <a:ea typeface="HGPｺﾞｼｯｸE" pitchFamily="50" charset="-128"/>
              </a:rPr>
              <a:t>：</a:t>
            </a:r>
            <a:r>
              <a:rPr lang="en-US" altLang="ja-JP" sz="1600" dirty="0">
                <a:latin typeface="HGPｺﾞｼｯｸE" pitchFamily="50" charset="-128"/>
                <a:ea typeface="HGPｺﾞｼｯｸE" pitchFamily="50" charset="-128"/>
              </a:rPr>
              <a:t>Nashville, Tennessee, </a:t>
            </a:r>
            <a:r>
              <a:rPr lang="en-US" altLang="ja-JP" sz="1600" dirty="0" smtClean="0">
                <a:latin typeface="HGPｺﾞｼｯｸE" pitchFamily="50" charset="-128"/>
                <a:ea typeface="HGPｺﾞｼｯｸE" pitchFamily="50" charset="-128"/>
              </a:rPr>
              <a:t>USA</a:t>
            </a:r>
            <a:r>
              <a:rPr lang="ja-JP" altLang="en-US" sz="1600" dirty="0">
                <a:latin typeface="HGPｺﾞｼｯｸE" pitchFamily="50" charset="-128"/>
                <a:ea typeface="HGPｺﾞｼｯｸE" pitchFamily="50" charset="-128"/>
              </a:rPr>
              <a:t>（フルペーパー〆切</a:t>
            </a:r>
            <a:r>
              <a:rPr lang="en-US" altLang="ja-JP" sz="1600" dirty="0">
                <a:latin typeface="HGPｺﾞｼｯｸE" pitchFamily="50" charset="-128"/>
                <a:ea typeface="HGPｺﾞｼｯｸE" pitchFamily="50" charset="-128"/>
              </a:rPr>
              <a:t>2014</a:t>
            </a:r>
            <a:r>
              <a:rPr lang="ja-JP" altLang="en-US" sz="1600" dirty="0">
                <a:latin typeface="HGPｺﾞｼｯｸE" pitchFamily="50" charset="-128"/>
                <a:ea typeface="HGPｺﾞｼｯｸE" pitchFamily="50" charset="-128"/>
              </a:rPr>
              <a:t>年</a:t>
            </a:r>
            <a:r>
              <a:rPr lang="en-US" altLang="ja-JP" sz="1600" dirty="0">
                <a:latin typeface="HGPｺﾞｼｯｸE" pitchFamily="50" charset="-128"/>
                <a:ea typeface="HGPｺﾞｼｯｸE" pitchFamily="50" charset="-128"/>
              </a:rPr>
              <a:t>10</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31</a:t>
            </a:r>
            <a:r>
              <a:rPr lang="ja-JP" altLang="en-US" sz="1600" dirty="0">
                <a:latin typeface="HGPｺﾞｼｯｸE" pitchFamily="50" charset="-128"/>
                <a:ea typeface="HGPｺﾞｼｯｸE" pitchFamily="50" charset="-128"/>
              </a:rPr>
              <a:t>日</a:t>
            </a:r>
            <a:r>
              <a:rPr lang="ja-JP" altLang="en-US" sz="1600" dirty="0" smtClean="0">
                <a:latin typeface="HGPｺﾞｼｯｸE" pitchFamily="50" charset="-128"/>
                <a:ea typeface="HGPｺﾞｼｯｸE" pitchFamily="50" charset="-128"/>
              </a:rPr>
              <a:t>）</a:t>
            </a:r>
            <a:endParaRPr lang="en-US" altLang="ja-JP" sz="1600" dirty="0" smtClean="0">
              <a:latin typeface="HGPｺﾞｼｯｸE" pitchFamily="50" charset="-128"/>
              <a:ea typeface="HGPｺﾞｼｯｸE" pitchFamily="50" charset="-128"/>
            </a:endParaRPr>
          </a:p>
          <a:p>
            <a:pPr lvl="3">
              <a:lnSpc>
                <a:spcPct val="80000"/>
              </a:lnSpc>
              <a:buFontTx/>
              <a:buNone/>
            </a:pPr>
            <a:endParaRPr lang="ja-JP" altLang="en-US" sz="1600" dirty="0" smtClean="0">
              <a:latin typeface="HGPｺﾞｼｯｸE" pitchFamily="50" charset="-128"/>
              <a:ea typeface="HGPｺﾞｼｯｸE" pitchFamily="50" charset="-128"/>
            </a:endParaRPr>
          </a:p>
          <a:p>
            <a:pPr>
              <a:lnSpc>
                <a:spcPct val="80000"/>
              </a:lnSpc>
              <a:buFont typeface="Wingdings" pitchFamily="2" charset="2"/>
              <a:buChar char="n"/>
            </a:pPr>
            <a:r>
              <a:rPr lang="ja-JP" altLang="en-US" sz="2400" dirty="0" smtClean="0">
                <a:solidFill>
                  <a:srgbClr val="333399"/>
                </a:solidFill>
                <a:latin typeface="HGPｺﾞｼｯｸE" pitchFamily="50" charset="-128"/>
                <a:ea typeface="HGPｺﾞｼｯｸE" pitchFamily="50" charset="-128"/>
              </a:rPr>
              <a:t>後援</a:t>
            </a:r>
          </a:p>
          <a:p>
            <a:pPr lvl="1">
              <a:lnSpc>
                <a:spcPct val="80000"/>
              </a:lnSpc>
              <a:buSzPct val="85000"/>
              <a:buFont typeface="Wingdings" pitchFamily="2" charset="2"/>
              <a:buChar char="n"/>
            </a:pPr>
            <a:r>
              <a:rPr lang="en-US" altLang="ja-JP" sz="2000" dirty="0">
                <a:latin typeface="HGPｺﾞｼｯｸE" pitchFamily="50" charset="-128"/>
                <a:ea typeface="HGPｺﾞｼｯｸE" pitchFamily="50" charset="-128"/>
              </a:rPr>
              <a:t>SMiRT23</a:t>
            </a:r>
            <a:endParaRPr lang="ja-JP" altLang="en-US" sz="2000" dirty="0">
              <a:latin typeface="HGｺﾞｼｯｸE" pitchFamily="49" charset="-128"/>
              <a:ea typeface="HGｺﾞｼｯｸE" pitchFamily="49" charset="-128"/>
            </a:endParaRPr>
          </a:p>
          <a:p>
            <a:pPr lvl="2">
              <a:lnSpc>
                <a:spcPct val="80000"/>
              </a:lnSpc>
              <a:buFont typeface="Wingdings" pitchFamily="2" charset="2"/>
              <a:buChar char="n"/>
            </a:pPr>
            <a:r>
              <a:rPr lang="ja-JP" altLang="en-US" sz="2000" dirty="0">
                <a:latin typeface="HGPｺﾞｼｯｸE" pitchFamily="50" charset="-128"/>
                <a:ea typeface="HGPｺﾞｼｯｸE" pitchFamily="50" charset="-128"/>
              </a:rPr>
              <a:t>概要</a:t>
            </a:r>
            <a:endParaRPr lang="en-US" altLang="ja-JP" sz="2000" dirty="0">
              <a:latin typeface="HGPｺﾞｼｯｸE" pitchFamily="50" charset="-128"/>
              <a:ea typeface="HGPｺﾞｼｯｸE" pitchFamily="50" charset="-128"/>
            </a:endParaRPr>
          </a:p>
          <a:p>
            <a:pPr lvl="3">
              <a:lnSpc>
                <a:spcPct val="80000"/>
              </a:lnSpc>
              <a:buFontTx/>
              <a:buNone/>
            </a:pPr>
            <a:r>
              <a:rPr lang="ja-JP" altLang="en-US" sz="1600" dirty="0">
                <a:latin typeface="HGPｺﾞｼｯｸE" pitchFamily="50" charset="-128"/>
                <a:ea typeface="HGPｺﾞｼｯｸE" pitchFamily="50" charset="-128"/>
              </a:rPr>
              <a:t>開催日：</a:t>
            </a:r>
            <a:r>
              <a:rPr lang="en-US" altLang="ja-JP" sz="1600" dirty="0">
                <a:latin typeface="HGPｺﾞｼｯｸE" pitchFamily="50" charset="-128"/>
                <a:ea typeface="HGPｺﾞｼｯｸE" pitchFamily="50" charset="-128"/>
              </a:rPr>
              <a:t>H27</a:t>
            </a:r>
            <a:r>
              <a:rPr lang="ja-JP" altLang="en-US" sz="1600" dirty="0">
                <a:latin typeface="HGPｺﾞｼｯｸE" pitchFamily="50" charset="-128"/>
                <a:ea typeface="HGPｺﾞｼｯｸE" pitchFamily="50" charset="-128"/>
              </a:rPr>
              <a:t>年 </a:t>
            </a:r>
            <a:r>
              <a:rPr lang="en-US" altLang="ja-JP" sz="1600" dirty="0">
                <a:latin typeface="HGPｺﾞｼｯｸE" pitchFamily="50" charset="-128"/>
                <a:ea typeface="HGPｺﾞｼｯｸE" pitchFamily="50" charset="-128"/>
              </a:rPr>
              <a:t>8</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10</a:t>
            </a:r>
            <a:r>
              <a:rPr lang="ja-JP" altLang="en-US" sz="1600" dirty="0">
                <a:latin typeface="HGPｺﾞｼｯｸE" pitchFamily="50" charset="-128"/>
                <a:ea typeface="HGPｺﾞｼｯｸE" pitchFamily="50" charset="-128"/>
              </a:rPr>
              <a:t>日（日）</a:t>
            </a:r>
            <a:r>
              <a:rPr lang="en-US" altLang="ja-JP" sz="1600" dirty="0">
                <a:latin typeface="HGPｺﾞｼｯｸE" pitchFamily="50" charset="-128"/>
                <a:ea typeface="HGPｺﾞｼｯｸE" pitchFamily="50" charset="-128"/>
              </a:rPr>
              <a:t>―8</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14</a:t>
            </a:r>
            <a:r>
              <a:rPr lang="ja-JP" altLang="en-US" sz="1600" dirty="0">
                <a:latin typeface="HGPｺﾞｼｯｸE" pitchFamily="50" charset="-128"/>
                <a:ea typeface="HGPｺﾞｼｯｸE" pitchFamily="50" charset="-128"/>
              </a:rPr>
              <a:t>日（金）</a:t>
            </a:r>
            <a:endParaRPr lang="en-US" altLang="ja-JP" sz="1600" dirty="0">
              <a:latin typeface="HGPｺﾞｼｯｸE" pitchFamily="50" charset="-128"/>
              <a:ea typeface="HGPｺﾞｼｯｸE" pitchFamily="50" charset="-128"/>
            </a:endParaRPr>
          </a:p>
          <a:p>
            <a:pPr lvl="3">
              <a:lnSpc>
                <a:spcPct val="80000"/>
              </a:lnSpc>
              <a:buFontTx/>
              <a:buNone/>
            </a:pPr>
            <a:r>
              <a:rPr lang="ja-JP" altLang="en-US" sz="1600" dirty="0">
                <a:latin typeface="HGPｺﾞｼｯｸE" pitchFamily="50" charset="-128"/>
                <a:ea typeface="HGPｺﾞｼｯｸE" pitchFamily="50" charset="-128"/>
              </a:rPr>
              <a:t>会場：</a:t>
            </a:r>
            <a:r>
              <a:rPr lang="en-US" altLang="ja-JP" sz="1600" dirty="0">
                <a:latin typeface="HGPｺﾞｼｯｸE" pitchFamily="50" charset="-128"/>
                <a:ea typeface="HGPｺﾞｼｯｸE" pitchFamily="50" charset="-128"/>
              </a:rPr>
              <a:t>Manchester, UK</a:t>
            </a:r>
            <a:r>
              <a:rPr lang="ja-JP" altLang="en-US" sz="1600" dirty="0">
                <a:latin typeface="HGPｺﾞｼｯｸE" pitchFamily="50" charset="-128"/>
                <a:ea typeface="HGPｺﾞｼｯｸE" pitchFamily="50" charset="-128"/>
              </a:rPr>
              <a:t>（アブストラクト〆切</a:t>
            </a:r>
            <a:r>
              <a:rPr lang="en-US" altLang="ja-JP" sz="1600" dirty="0">
                <a:latin typeface="HGPｺﾞｼｯｸE" pitchFamily="50" charset="-128"/>
                <a:ea typeface="HGPｺﾞｼｯｸE" pitchFamily="50" charset="-128"/>
              </a:rPr>
              <a:t>2014</a:t>
            </a:r>
            <a:r>
              <a:rPr lang="ja-JP" altLang="en-US" sz="1600" dirty="0">
                <a:latin typeface="HGPｺﾞｼｯｸE" pitchFamily="50" charset="-128"/>
                <a:ea typeface="HGPｺﾞｼｯｸE" pitchFamily="50" charset="-128"/>
              </a:rPr>
              <a:t>年</a:t>
            </a:r>
            <a:r>
              <a:rPr lang="en-US" altLang="ja-JP" sz="1600" dirty="0">
                <a:latin typeface="HGPｺﾞｼｯｸE" pitchFamily="50" charset="-128"/>
                <a:ea typeface="HGPｺﾞｼｯｸE" pitchFamily="50" charset="-128"/>
              </a:rPr>
              <a:t>10</a:t>
            </a:r>
            <a:r>
              <a:rPr lang="ja-JP" altLang="en-US" sz="1600" dirty="0">
                <a:latin typeface="HGPｺﾞｼｯｸE" pitchFamily="50" charset="-128"/>
                <a:ea typeface="HGPｺﾞｼｯｸE" pitchFamily="50" charset="-128"/>
              </a:rPr>
              <a:t>月</a:t>
            </a:r>
            <a:r>
              <a:rPr lang="en-US" altLang="ja-JP" sz="1600" dirty="0">
                <a:latin typeface="HGPｺﾞｼｯｸE" pitchFamily="50" charset="-128"/>
                <a:ea typeface="HGPｺﾞｼｯｸE" pitchFamily="50" charset="-128"/>
              </a:rPr>
              <a:t>31</a:t>
            </a:r>
            <a:r>
              <a:rPr lang="ja-JP" altLang="en-US" sz="1600" dirty="0">
                <a:latin typeface="HGPｺﾞｼｯｸE" pitchFamily="50" charset="-128"/>
                <a:ea typeface="HGPｺﾞｼｯｸE" pitchFamily="50" charset="-128"/>
              </a:rPr>
              <a:t>日）</a:t>
            </a:r>
            <a:endParaRPr lang="ja-JP" altLang="en-US" sz="1600" dirty="0" smtClean="0">
              <a:latin typeface="HGｺﾞｼｯｸE" pitchFamily="49" charset="-128"/>
              <a:ea typeface="HGｺﾞｼｯｸE" pitchFamily="49" charset="-128"/>
            </a:endParaRPr>
          </a:p>
        </p:txBody>
      </p:sp>
      <p:sp>
        <p:nvSpPr>
          <p:cNvPr id="109571" name="Rectangle 4"/>
          <p:cNvSpPr>
            <a:spLocks noGrp="1" noChangeArrowheads="1"/>
          </p:cNvSpPr>
          <p:nvPr>
            <p:ph type="title" idx="4294967295"/>
          </p:nvPr>
        </p:nvSpPr>
        <p:spPr>
          <a:xfrm>
            <a:off x="457200" y="274638"/>
            <a:ext cx="8229600" cy="777875"/>
          </a:xfrm>
          <a:noFill/>
        </p:spPr>
        <p:txBody>
          <a:bodyPr/>
          <a:lstStyle/>
          <a:p>
            <a:pPr eaLnBrk="1" hangingPunct="1"/>
            <a:r>
              <a:rPr lang="en-US" altLang="ja-JP" dirty="0" smtClean="0"/>
              <a:t>【</a:t>
            </a:r>
            <a:r>
              <a:rPr lang="ja-JP" altLang="en-US" dirty="0" smtClean="0"/>
              <a:t>総務小委員会</a:t>
            </a:r>
            <a:r>
              <a:rPr lang="en-US" altLang="ja-JP" dirty="0" smtClean="0"/>
              <a:t>】</a:t>
            </a:r>
            <a:r>
              <a:rPr lang="ja-JP" altLang="en-US" dirty="0" smtClean="0"/>
              <a:t>（</a:t>
            </a:r>
            <a:r>
              <a:rPr lang="en-US" altLang="ja-JP" dirty="0" smtClean="0"/>
              <a:t>5/5</a:t>
            </a:r>
            <a:r>
              <a:rPr lang="ja-JP" altLang="en-US" dirty="0" smtClean="0"/>
              <a:t>）</a:t>
            </a:r>
          </a:p>
        </p:txBody>
      </p:sp>
      <p:sp>
        <p:nvSpPr>
          <p:cNvPr id="109573" name="スライド番号プレースホルダ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A80FD83F-97EE-410E-9922-03874F5E7B23}" type="slidenum">
              <a:rPr lang="en-US" altLang="ja-JP" sz="1400"/>
              <a:pPr algn="r" eaLnBrk="1" hangingPunct="1"/>
              <a:t>9</a:t>
            </a:fld>
            <a:endParaRPr lang="en-US" altLang="ja-JP" sz="1400"/>
          </a:p>
        </p:txBody>
      </p:sp>
    </p:spTree>
    <p:extLst>
      <p:ext uri="{BB962C8B-B14F-4D97-AF65-F5344CB8AC3E}">
        <p14:creationId xmlns:p14="http://schemas.microsoft.com/office/powerpoint/2010/main" val="347898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1078</Words>
  <Application>Microsoft Office PowerPoint</Application>
  <PresentationFormat>画面に合わせる (4:3)</PresentationFormat>
  <Paragraphs>431</Paragraphs>
  <Slides>31</Slides>
  <Notes>24</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平成26年度　計算科学技術部会   第16回全体会議</vt:lpstr>
      <vt:lpstr>平成26年度計算科学技術部会　全体会議</vt:lpstr>
      <vt:lpstr>1. 部会長挨拶</vt:lpstr>
      <vt:lpstr>PowerPoint プレゼンテーション</vt:lpstr>
      <vt:lpstr>PowerPoint プレゼンテーション</vt:lpstr>
      <vt:lpstr>【総務小委員会】（2/5）</vt:lpstr>
      <vt:lpstr>【総務小委員会】（3/5）</vt:lpstr>
      <vt:lpstr>【総務小委員会】（4/5）</vt:lpstr>
      <vt:lpstr>【総務小委員会】（5/5）</vt:lpstr>
      <vt:lpstr>【企画小委員会】（1/7）</vt:lpstr>
      <vt:lpstr>【企画小委員会】（2/7）</vt:lpstr>
      <vt:lpstr>【企画小委員会】（3/7）</vt:lpstr>
      <vt:lpstr>【企画小委員会】（4/7）</vt:lpstr>
      <vt:lpstr>PowerPoint プレゼンテーション</vt:lpstr>
      <vt:lpstr>【企画小委員会】（6/7）</vt:lpstr>
      <vt:lpstr>【企画小委員会】（7/7）</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告知等</vt:lpstr>
      <vt:lpstr>【計算科学技術部会セッション】</vt:lpstr>
      <vt:lpstr>【計算科学技術部会　一般セッション】</vt:lpstr>
      <vt:lpstr>PowerPoint プレゼンテーション</vt:lpstr>
      <vt:lpstr>PowerPoint プレゼンテーション</vt:lpstr>
      <vt:lpstr>【新型炉部会セッション】</vt:lpstr>
      <vt:lpstr>4. その他</vt:lpstr>
      <vt:lpstr>【計算科学技術部会懇親会】</vt:lpstr>
      <vt:lpstr>以　上</vt:lpstr>
    </vt:vector>
  </TitlesOfParts>
  <Company>伊藤忠テクノソリューションズ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平成24年度　計算科学技術部会  第10回部会表彰式  および  第12回全体会議</dc:title>
  <dc:creator>羽間　収</dc:creator>
  <cp:lastModifiedBy>nishida</cp:lastModifiedBy>
  <cp:revision>74</cp:revision>
  <cp:lastPrinted>2014-08-21T07:25:28Z</cp:lastPrinted>
  <dcterms:created xsi:type="dcterms:W3CDTF">2013-03-18T01:24:13Z</dcterms:created>
  <dcterms:modified xsi:type="dcterms:W3CDTF">2014-09-05T05:39:46Z</dcterms:modified>
</cp:coreProperties>
</file>